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2" r:id="rId2"/>
    <p:sldId id="345" r:id="rId3"/>
    <p:sldId id="486" r:id="rId4"/>
    <p:sldId id="485" r:id="rId5"/>
    <p:sldId id="487" r:id="rId6"/>
    <p:sldId id="488" r:id="rId7"/>
    <p:sldId id="399" r:id="rId8"/>
    <p:sldId id="364" r:id="rId9"/>
    <p:sldId id="433" r:id="rId10"/>
    <p:sldId id="480" r:id="rId11"/>
    <p:sldId id="489" r:id="rId12"/>
    <p:sldId id="490" r:id="rId13"/>
    <p:sldId id="481" r:id="rId14"/>
    <p:sldId id="482" r:id="rId15"/>
    <p:sldId id="491" r:id="rId16"/>
    <p:sldId id="493" r:id="rId17"/>
    <p:sldId id="472" r:id="rId18"/>
    <p:sldId id="461" r:id="rId19"/>
    <p:sldId id="363" r:id="rId20"/>
    <p:sldId id="500" r:id="rId21"/>
    <p:sldId id="473" r:id="rId22"/>
    <p:sldId id="474" r:id="rId23"/>
    <p:sldId id="458" r:id="rId24"/>
    <p:sldId id="494" r:id="rId25"/>
    <p:sldId id="495" r:id="rId26"/>
    <p:sldId id="496" r:id="rId27"/>
    <p:sldId id="497" r:id="rId28"/>
    <p:sldId id="498" r:id="rId29"/>
    <p:sldId id="502" r:id="rId30"/>
    <p:sldId id="499" r:id="rId31"/>
    <p:sldId id="475" r:id="rId32"/>
    <p:sldId id="370" r:id="rId33"/>
    <p:sldId id="492" r:id="rId34"/>
    <p:sldId id="460" r:id="rId35"/>
    <p:sldId id="434" r:id="rId36"/>
    <p:sldId id="466" r:id="rId37"/>
    <p:sldId id="467" r:id="rId38"/>
    <p:sldId id="468" r:id="rId39"/>
    <p:sldId id="469" r:id="rId40"/>
    <p:sldId id="470" r:id="rId41"/>
    <p:sldId id="471" r:id="rId42"/>
    <p:sldId id="501" r:id="rId43"/>
    <p:sldId id="47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FFFF00"/>
    <a:srgbClr val="FF0000"/>
    <a:srgbClr val="0000C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72" autoAdjust="0"/>
    <p:restoredTop sz="94664"/>
  </p:normalViewPr>
  <p:slideViewPr>
    <p:cSldViewPr>
      <p:cViewPr>
        <p:scale>
          <a:sx n="127" d="100"/>
          <a:sy n="127" d="100"/>
        </p:scale>
        <p:origin x="1464" y="1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C3F8B80-C383-1B43-91E9-2720F54543CA}" type="datetimeFigureOut">
              <a:rPr lang="en-US"/>
              <a:pPr>
                <a:defRPr/>
              </a:pPr>
              <a:t>9/25/16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041620-2CA9-9A43-AC64-F181E2E8D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2CAACD-8B60-6942-AE79-C2856435716C}" type="datetime1">
              <a:rPr lang="en-US"/>
              <a:pPr>
                <a:defRPr/>
              </a:pPr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54D27D-555E-6340-8689-741386F3C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6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941FF8-512C-6748-A92F-E1052B07D0A9}" type="slidenum">
              <a:rPr lang="en-US" smtClean="0"/>
              <a:pPr/>
              <a:t>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059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4925" y="6670675"/>
            <a:ext cx="910907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nb-NO" sz="800" dirty="0" smtClean="0"/>
              <a:t>Forskning om biomedisinske bildeteknikker</a:t>
            </a:r>
            <a:r>
              <a:rPr lang="nb-NO" sz="800" baseline="0" dirty="0" smtClean="0"/>
              <a:t>, 28-30 september 2016                                                                                             </a:t>
            </a:r>
            <a:r>
              <a:rPr lang="nb-NO" sz="800" dirty="0" smtClean="0"/>
              <a:t>Arvid </a:t>
            </a:r>
            <a:r>
              <a:rPr lang="nb-NO" sz="800" dirty="0"/>
              <a:t>Lundervold,</a:t>
            </a:r>
            <a:r>
              <a:rPr lang="nb-NO" sz="800" dirty="0" smtClean="0"/>
              <a:t> Institutt</a:t>
            </a:r>
            <a:r>
              <a:rPr lang="nb-NO" sz="800" baseline="0" dirty="0" smtClean="0"/>
              <a:t> for biomedisin, UiB &amp; Radiologisk avd., HUS</a:t>
            </a:r>
            <a:endParaRPr lang="en-US" sz="800" dirty="0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0" y="67056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dviz.uib.no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na.org/qib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na.org/qiba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na.org/qib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omics.org/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microsoft.com/office/2007/relationships/media" Target="file://localhost/Users/arvid/Dropbox/Arvid/Forskning_om_biomedisinske_bildeteknikker_kurs_2014/kidney_unreg_reg_time_series_4_fps.avi" TargetMode="External"/><Relationship Id="rId2" Type="http://schemas.openxmlformats.org/officeDocument/2006/relationships/video" Target="file://localhost/Users/arvid/Dropbox/Arvid/Forskning_om_biomedisinske_bildeteknikker_kurs_2014/kidney_unreg_reg_time_series_4_fps.av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diomics.org/" TargetMode="External"/><Relationship Id="rId4" Type="http://schemas.openxmlformats.org/officeDocument/2006/relationships/hyperlink" Target="https://github.com/arvidl/computational-medicine" TargetMode="External"/><Relationship Id="rId5" Type="http://schemas.openxmlformats.org/officeDocument/2006/relationships/hyperlink" Target="https://github.com/arvidl/functional-kidney-imaging" TargetMode="External"/><Relationship Id="rId6" Type="http://schemas.openxmlformats.org/officeDocument/2006/relationships/hyperlink" Target="http://www.rsna.org/qiba" TargetMode="External"/><Relationship Id="rId7" Type="http://schemas.openxmlformats.org/officeDocument/2006/relationships/hyperlink" Target="http://icm.jhu.edu/" TargetMode="External"/><Relationship Id="rId8" Type="http://schemas.openxmlformats.org/officeDocument/2006/relationships/hyperlink" Target="https://en.wikipedia.org/wiki/Imaging_biomarker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omputationalmedicine.no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jpe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20" Type="http://schemas.openxmlformats.org/officeDocument/2006/relationships/image" Target="../media/image40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1.gif"/><Relationship Id="rId5" Type="http://schemas.openxmlformats.org/officeDocument/2006/relationships/image" Target="../media/image42.jpeg"/><Relationship Id="rId6" Type="http://schemas.openxmlformats.org/officeDocument/2006/relationships/image" Target="../media/image43.gif"/><Relationship Id="rId7" Type="http://schemas.openxmlformats.org/officeDocument/2006/relationships/image" Target="../media/image44.png"/><Relationship Id="rId1" Type="http://schemas.microsoft.com/office/2007/relationships/media" Target="file://localhost/Users/arvid/Dropbox/Arvid/Forskning_om_biomedisinske_bildeteknikker_kurs_2014/model_ns_br_br20051127_6_permT_1exp(min6)_closed_Outflows.avi" TargetMode="External"/><Relationship Id="rId2" Type="http://schemas.openxmlformats.org/officeDocument/2006/relationships/video" Target="file://localhost/Users/arvid/Dropbox/Arvid/Forskning_om_biomedisinske_bildeteknikker_kurs_2014/model_ns_br_br20051127_6_permT_1exp(min6)_closed_Outflows.av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323528" y="917575"/>
            <a:ext cx="8604956" cy="1683333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1119967" y="1160748"/>
            <a:ext cx="681629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Bildebaserte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biomarkører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- </a:t>
            </a:r>
            <a:r>
              <a:rPr lang="en-US" dirty="0" err="1" smtClean="0">
                <a:solidFill>
                  <a:schemeClr val="bg1"/>
                </a:solidFill>
              </a:rPr>
              <a:t>hvordan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finne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smtClean="0">
                <a:solidFill>
                  <a:schemeClr val="bg1"/>
                </a:solidFill>
              </a:rPr>
              <a:t>“</a:t>
            </a:r>
            <a:r>
              <a:rPr lang="en-US" dirty="0" err="1" smtClean="0">
                <a:solidFill>
                  <a:schemeClr val="bg1"/>
                </a:solidFill>
              </a:rPr>
              <a:t>riktige</a:t>
            </a:r>
            <a:r>
              <a:rPr lang="en-US" dirty="0" smtClean="0">
                <a:solidFill>
                  <a:schemeClr val="bg1"/>
                </a:solidFill>
              </a:rPr>
              <a:t>” </a:t>
            </a:r>
            <a:r>
              <a:rPr lang="en-US" dirty="0" err="1" smtClean="0">
                <a:solidFill>
                  <a:schemeClr val="bg1"/>
                </a:solidFill>
              </a:rPr>
              <a:t>målene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radiologiske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metoder</a:t>
            </a:r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8" name="Text Box 15"/>
          <p:cNvSpPr txBox="1">
            <a:spLocks noChangeArrowheads="1"/>
          </p:cNvSpPr>
          <p:nvPr/>
        </p:nvSpPr>
        <p:spPr bwMode="auto">
          <a:xfrm>
            <a:off x="883632" y="2884794"/>
            <a:ext cx="7335462" cy="273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2000" dirty="0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Prof</a:t>
            </a:r>
            <a:r>
              <a:rPr lang="en-GB" sz="20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. </a:t>
            </a:r>
            <a:r>
              <a:rPr lang="en-GB" sz="20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dr.med</a:t>
            </a:r>
            <a:r>
              <a:rPr lang="en-GB" sz="20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 Arvid </a:t>
            </a:r>
            <a:r>
              <a:rPr lang="en-GB" sz="2000" dirty="0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Lundervold </a:t>
            </a: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000" dirty="0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 </a:t>
            </a: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GB" sz="1000" dirty="0" smtClean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GB" sz="10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Laboratorium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for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nevroinformatikk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og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bildeanalyse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&amp; Molecular Imaging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Center</a:t>
            </a:r>
            <a:endParaRPr lang="en-GB" sz="16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Institutt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for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Biomedisin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Universitetet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i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Bergen</a:t>
            </a: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GB" sz="5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Radiologisk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avdeling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Haukeland</a:t>
            </a:r>
            <a:r>
              <a:rPr lang="en-GB" sz="160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600" dirty="0" err="1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universitetssykehus</a:t>
            </a:r>
            <a:endParaRPr lang="en-GB" sz="1600" dirty="0" smtClean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GB" sz="16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600" dirty="0" err="1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MedViz</a:t>
            </a:r>
            <a:endParaRPr lang="en-GB" sz="16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endParaRPr lang="en-GB" sz="2000" dirty="0">
              <a:solidFill>
                <a:srgbClr val="000000"/>
              </a:solidFill>
              <a:ea typeface="DejaVu Sans" pitchFamily="34" charset="0"/>
              <a:cs typeface="DejaVu Sans" pitchFamily="34" charset="0"/>
            </a:endParaRPr>
          </a:p>
          <a:p>
            <a:pPr algn="ctr" defTabSz="414338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charset="2"/>
              <a:buNone/>
            </a:pPr>
            <a:r>
              <a:rPr lang="en-GB" sz="1050" dirty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arvid.lundervold</a:t>
            </a:r>
            <a:r>
              <a:rPr lang="en-GB" sz="1050" dirty="0" err="1" smtClean="0">
                <a:solidFill>
                  <a:srgbClr val="000000"/>
                </a:solidFill>
                <a:ea typeface="DejaVu Sans" pitchFamily="34" charset="0"/>
                <a:cs typeface="DejaVu Sans" pitchFamily="34" charset="0"/>
              </a:rPr>
              <a:t>@gmail.com</a:t>
            </a:r>
            <a:endParaRPr lang="en-US" sz="1050" dirty="0">
              <a:ea typeface="DejaVu Sans" pitchFamily="34" charset="0"/>
              <a:cs typeface="DejaVu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24328" y="17252"/>
            <a:ext cx="1501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2"/>
              </a:rPr>
              <a:t>www.medviz.uib.no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0" y="44624"/>
            <a:ext cx="179568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Dnlf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 </a:t>
            </a:r>
            <a:r>
              <a:rPr lang="en-US" sz="1400" b="1" dirty="0" err="1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kursnr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: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30361</a:t>
            </a:r>
          </a:p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 </a:t>
            </a:r>
            <a:r>
              <a:rPr lang="en-US" sz="1050" b="1" dirty="0" smtClean="0">
                <a:solidFill>
                  <a:schemeClr val="bg1">
                    <a:lumMod val="65000"/>
                  </a:schemeClr>
                </a:solidFill>
                <a:latin typeface="ArialMT" charset="0"/>
              </a:rPr>
              <a:t>(28/9-2016  10:15-11:00)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057374"/>
            <a:ext cx="849694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“</a:t>
            </a:r>
            <a:r>
              <a:rPr lang="en-US" sz="2800" dirty="0"/>
              <a:t>... the </a:t>
            </a:r>
            <a:r>
              <a:rPr lang="en-US" sz="2800" i="1" dirty="0"/>
              <a:t>extraction of quantifiable features from medical images</a:t>
            </a:r>
            <a:r>
              <a:rPr lang="en-US" sz="2800" dirty="0"/>
              <a:t> for the assessment of normal or the </a:t>
            </a:r>
            <a:r>
              <a:rPr lang="en-US" sz="2800" u="sng" dirty="0"/>
              <a:t>severity</a:t>
            </a:r>
            <a:r>
              <a:rPr lang="en-US" sz="2800" dirty="0"/>
              <a:t>, </a:t>
            </a:r>
            <a:r>
              <a:rPr lang="en-US" sz="2800" u="sng" dirty="0"/>
              <a:t>degree of change</a:t>
            </a:r>
            <a:r>
              <a:rPr lang="en-US" sz="2800" dirty="0"/>
              <a:t>, or </a:t>
            </a:r>
            <a:r>
              <a:rPr lang="en-US" sz="2800" u="sng" dirty="0"/>
              <a:t>status</a:t>
            </a:r>
            <a:r>
              <a:rPr lang="en-US" sz="2800" dirty="0"/>
              <a:t> of a disease, injury, or chronic condition relative to normal. </a:t>
            </a:r>
            <a:endParaRPr lang="en-US" sz="2800" dirty="0" smtClean="0"/>
          </a:p>
          <a:p>
            <a:pPr>
              <a:lnSpc>
                <a:spcPct val="120000"/>
              </a:lnSpc>
            </a:pPr>
            <a:endParaRPr lang="en-US" sz="1600" dirty="0" smtClean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Quantitative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imaging includes the development, standardization, and optimization of anatomical, functional, and molecular imaging acquisition protocols, data analyses, display methods, and reporting structures. 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These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features permit the validation of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accurately and precisely obtained image-derived metrics with </a:t>
            </a:r>
            <a:r>
              <a:rPr lang="en-US" sz="1600" i="1" dirty="0" smtClean="0">
                <a:solidFill>
                  <a:schemeClr val="bg1">
                    <a:lumMod val="85000"/>
                  </a:schemeClr>
                </a:solidFill>
              </a:rPr>
              <a:t>anatomically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and physiologically relevant parameters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, including treatment response and outcome, and the use of such metrics in research and patient care.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” 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600" dirty="0"/>
          </a:p>
          <a:p>
            <a:r>
              <a:rPr lang="en-US" dirty="0" smtClean="0"/>
              <a:t>                                                                                      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www.rsna.org/qiba</a:t>
            </a:r>
            <a:r>
              <a:rPr lang="en-US" sz="1400" dirty="0" smtClean="0"/>
              <a:t>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8062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Quantitative imaging: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8881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057374"/>
            <a:ext cx="8496944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... the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extraction of quantifiable features from medical images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for the assessment of normal or the severity, degree of change, or status of a disease, injury, or chronic condition relative to normal. 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600" dirty="0" smtClean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Quantitative </a:t>
            </a:r>
            <a:r>
              <a:rPr lang="en-US" sz="2400" dirty="0"/>
              <a:t>imaging includes the </a:t>
            </a:r>
            <a:r>
              <a:rPr lang="en-US" sz="2400" u="sng" dirty="0"/>
              <a:t>development</a:t>
            </a:r>
            <a:r>
              <a:rPr lang="en-US" sz="2400" dirty="0"/>
              <a:t>, </a:t>
            </a:r>
            <a:r>
              <a:rPr lang="en-US" sz="2400" u="sng" dirty="0"/>
              <a:t>standardization</a:t>
            </a:r>
            <a:r>
              <a:rPr lang="en-US" sz="2400" dirty="0"/>
              <a:t>, and </a:t>
            </a:r>
            <a:r>
              <a:rPr lang="en-US" sz="2400" u="sng" dirty="0"/>
              <a:t>optimization</a:t>
            </a:r>
            <a:r>
              <a:rPr lang="en-US" sz="2400" dirty="0"/>
              <a:t> of anatomical, functional, and molecular imaging acquisition </a:t>
            </a:r>
            <a:r>
              <a:rPr lang="en-US" sz="2400" u="sng" dirty="0"/>
              <a:t>protocols</a:t>
            </a:r>
            <a:r>
              <a:rPr lang="en-US" sz="2400" dirty="0"/>
              <a:t>, </a:t>
            </a:r>
            <a:r>
              <a:rPr lang="en-US" sz="2400" u="sng" dirty="0"/>
              <a:t>data analyses</a:t>
            </a:r>
            <a:r>
              <a:rPr lang="en-US" sz="2400" dirty="0"/>
              <a:t>, </a:t>
            </a:r>
            <a:r>
              <a:rPr lang="en-US" sz="2400" u="sng" dirty="0"/>
              <a:t>display methods</a:t>
            </a:r>
            <a:r>
              <a:rPr lang="en-US" sz="2400" dirty="0"/>
              <a:t>, and </a:t>
            </a:r>
            <a:r>
              <a:rPr lang="en-US" sz="2400" u="sng" dirty="0"/>
              <a:t>reporting structures</a:t>
            </a:r>
            <a:r>
              <a:rPr lang="en-US" sz="2400" dirty="0"/>
              <a:t>. </a:t>
            </a:r>
            <a:endParaRPr lang="en-US" sz="2400" dirty="0" smtClean="0"/>
          </a:p>
          <a:p>
            <a:pPr>
              <a:lnSpc>
                <a:spcPct val="120000"/>
              </a:lnSpc>
            </a:pPr>
            <a:endParaRPr lang="en-US" sz="1600" dirty="0" smtClean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These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features permit the validation of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accurately and precisely obtained image-derived metrics with </a:t>
            </a:r>
            <a:r>
              <a:rPr lang="en-US" i="1" dirty="0" smtClean="0">
                <a:solidFill>
                  <a:schemeClr val="bg1">
                    <a:lumMod val="85000"/>
                  </a:schemeClr>
                </a:solidFill>
              </a:rPr>
              <a:t>anatomically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and physiologically relevant parameters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including treatment response and outcome, and the use of such metrics in research and patient care.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” 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                                                                                       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www.rsna.org/qiba</a:t>
            </a:r>
            <a:r>
              <a:rPr lang="en-US" sz="1600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8062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Quantitative imaging: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731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7544" y="1057374"/>
            <a:ext cx="8496944" cy="561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... the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</a:rPr>
              <a:t>extraction of quantifiable features from medical images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for the assessment of normal or the severity, degree of change, or status of a disease, injury, or chronic condition relative to normal. 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chemeClr val="bg1">
                    <a:lumMod val="85000"/>
                  </a:schemeClr>
                </a:solidFill>
              </a:rPr>
              <a:t>Quantitative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imaging includes the development, standardization, and optimization of anatomical, functional, and molecular imaging acquisition protocols, data analyses, display methods, and reporting structures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endParaRPr lang="en-US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These </a:t>
            </a:r>
            <a:r>
              <a:rPr lang="en-US" sz="2400" dirty="0"/>
              <a:t>features permit the validation of </a:t>
            </a:r>
            <a:r>
              <a:rPr lang="en-US" sz="2400" i="1" u="sng" dirty="0"/>
              <a:t>accurately</a:t>
            </a:r>
            <a:r>
              <a:rPr lang="en-US" sz="2400" i="1" dirty="0"/>
              <a:t> and </a:t>
            </a:r>
            <a:r>
              <a:rPr lang="en-US" sz="2400" i="1" u="sng" dirty="0"/>
              <a:t>precisely</a:t>
            </a:r>
            <a:r>
              <a:rPr lang="en-US" sz="2400" i="1" dirty="0"/>
              <a:t> obtained </a:t>
            </a:r>
            <a:r>
              <a:rPr lang="en-US" sz="2400" i="1" u="sng" dirty="0"/>
              <a:t>image-derived metrics </a:t>
            </a:r>
            <a:r>
              <a:rPr lang="en-US" sz="2400" i="1" dirty="0"/>
              <a:t>with </a:t>
            </a:r>
            <a:r>
              <a:rPr lang="en-US" sz="2400" i="1" dirty="0" smtClean="0"/>
              <a:t>anatomically </a:t>
            </a:r>
            <a:r>
              <a:rPr lang="en-US" sz="2400" i="1" dirty="0"/>
              <a:t>and physiologically </a:t>
            </a:r>
            <a:r>
              <a:rPr lang="en-US" sz="2400" i="1" u="sng" dirty="0"/>
              <a:t>relevant parameters</a:t>
            </a:r>
            <a:r>
              <a:rPr lang="en-US" sz="2400" dirty="0"/>
              <a:t>, including </a:t>
            </a:r>
            <a:r>
              <a:rPr lang="en-US" sz="2400" u="sng" dirty="0"/>
              <a:t>treatment</a:t>
            </a:r>
            <a:r>
              <a:rPr lang="en-US" sz="2400" dirty="0"/>
              <a:t> </a:t>
            </a:r>
            <a:r>
              <a:rPr lang="en-US" sz="2400" u="sng" dirty="0"/>
              <a:t>response</a:t>
            </a:r>
            <a:r>
              <a:rPr lang="en-US" sz="2400" dirty="0"/>
              <a:t> and </a:t>
            </a:r>
            <a:r>
              <a:rPr lang="en-US" sz="2400" u="sng" dirty="0"/>
              <a:t>outcome</a:t>
            </a:r>
            <a:r>
              <a:rPr lang="en-US" sz="2400" dirty="0"/>
              <a:t>, and the use of such metrics in research and patient care.</a:t>
            </a:r>
            <a:r>
              <a:rPr lang="en-US" sz="2000" dirty="0"/>
              <a:t>” </a:t>
            </a:r>
            <a:endParaRPr lang="en-US" sz="2000" dirty="0" smtClean="0"/>
          </a:p>
          <a:p>
            <a:pPr>
              <a:lnSpc>
                <a:spcPct val="120000"/>
              </a:lnSpc>
            </a:pPr>
            <a:endParaRPr lang="en-US" sz="1600" dirty="0" smtClean="0"/>
          </a:p>
          <a:p>
            <a:pPr>
              <a:lnSpc>
                <a:spcPct val="120000"/>
              </a:lnSpc>
            </a:pPr>
            <a:endParaRPr lang="en-US" sz="1600" dirty="0"/>
          </a:p>
          <a:p>
            <a:pPr algn="just"/>
            <a:r>
              <a:rPr lang="en-US" sz="1600" dirty="0" smtClean="0"/>
              <a:t> </a:t>
            </a:r>
            <a:r>
              <a:rPr lang="en-US" sz="1600" dirty="0" smtClean="0"/>
              <a:t>                                                                                                       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www.rsna.org/qiba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87524" y="80628"/>
            <a:ext cx="490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Quantitative imaging: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11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1520" y="944724"/>
            <a:ext cx="8676964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9532" y="994663"/>
            <a:ext cx="8568952" cy="148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Biomarker </a:t>
            </a:r>
          </a:p>
          <a:p>
            <a:endParaRPr lang="en-US" sz="600" b="1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“</a:t>
            </a:r>
            <a:r>
              <a:rPr lang="en-US" dirty="0"/>
              <a:t>... a characteristic that is </a:t>
            </a:r>
            <a:r>
              <a:rPr lang="en-US" u="sng" dirty="0"/>
              <a:t>objectively measured </a:t>
            </a:r>
            <a:r>
              <a:rPr lang="en-US" dirty="0"/>
              <a:t>and evaluated as an </a:t>
            </a:r>
            <a:r>
              <a:rPr lang="en-US" u="sng" dirty="0"/>
              <a:t>indicator</a:t>
            </a:r>
            <a:r>
              <a:rPr lang="en-US" dirty="0"/>
              <a:t> of normal biological </a:t>
            </a:r>
            <a:r>
              <a:rPr lang="en-US" dirty="0" smtClean="0"/>
              <a:t>processes</a:t>
            </a:r>
            <a:r>
              <a:rPr lang="en-US" dirty="0"/>
              <a:t>, pathogenic processes, or pharmacologic responses to a therapeutic intervention.”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524" y="80628"/>
            <a:ext cx="726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Biomarkers  </a:t>
            </a:r>
            <a:r>
              <a:rPr lang="en-US" sz="2400" dirty="0" smtClean="0"/>
              <a:t>&amp;</a:t>
            </a:r>
            <a:r>
              <a:rPr lang="en-US" sz="3600" dirty="0" smtClean="0"/>
              <a:t>  Imaging</a:t>
            </a:r>
            <a:r>
              <a:rPr lang="en-US" sz="3600" dirty="0"/>
              <a:t> </a:t>
            </a:r>
            <a:r>
              <a:rPr lang="en-US" sz="3600" dirty="0" smtClean="0"/>
              <a:t>biomarkers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599892" y="2195282"/>
            <a:ext cx="49325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( The </a:t>
            </a:r>
            <a:r>
              <a:rPr lang="en-US" sz="1100" dirty="0"/>
              <a:t>National Institutes of Health Biomarkers Definitions Working </a:t>
            </a:r>
            <a:r>
              <a:rPr lang="en-US" sz="1100" dirty="0" smtClean="0"/>
              <a:t>Group 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435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1520" y="2708920"/>
            <a:ext cx="8676964" cy="37804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1520" y="944724"/>
            <a:ext cx="8676964" cy="15841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</a:rPr>
              <a:t>In 2007, the Radiological Society of North America (RSNA) </a:t>
            </a:r>
            <a:r>
              <a:rPr lang="en-US" sz="1600" dirty="0" smtClean="0">
                <a:solidFill>
                  <a:srgbClr val="000000"/>
                </a:solidFill>
              </a:rPr>
              <a:t>established:</a:t>
            </a:r>
          </a:p>
          <a:p>
            <a:endParaRPr lang="en-US" sz="1100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The </a:t>
            </a:r>
            <a:r>
              <a:rPr lang="en-US" b="1" dirty="0">
                <a:solidFill>
                  <a:srgbClr val="000000"/>
                </a:solidFill>
              </a:rPr>
              <a:t>Quantitative Imaging Biomarkers Alliance </a:t>
            </a:r>
            <a:r>
              <a:rPr lang="en-US" dirty="0">
                <a:solidFill>
                  <a:srgbClr val="000000"/>
                </a:solidFill>
              </a:rPr>
              <a:t>(QIBA) to “unite researchers, healthcare professionals and industry stakeholders in the advancement of quantitative imaging and the use of biomarkers in clinical trials and practice”.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5516" y="3789040"/>
            <a:ext cx="8784976" cy="266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Three criteria of an imaging </a:t>
            </a:r>
            <a:r>
              <a:rPr lang="en-US" sz="2000" u="sng" dirty="0"/>
              <a:t>biomarker </a:t>
            </a:r>
            <a:r>
              <a:rPr lang="en-US" dirty="0"/>
              <a:t>(here denoted X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• </a:t>
            </a:r>
            <a:r>
              <a:rPr lang="en-US" i="1" dirty="0"/>
              <a:t>The presence of X</a:t>
            </a:r>
            <a:r>
              <a:rPr lang="en-US" i="1" baseline="-25000" dirty="0"/>
              <a:t>i</a:t>
            </a:r>
            <a:r>
              <a:rPr lang="en-US" i="1" dirty="0"/>
              <a:t> is closely coupled or linked to the presence of the target </a:t>
            </a:r>
            <a:r>
              <a:rPr lang="en-US" i="1" dirty="0" smtClean="0"/>
              <a:t>disease</a:t>
            </a:r>
          </a:p>
          <a:p>
            <a:endParaRPr lang="en-US" sz="1050" i="1" dirty="0"/>
          </a:p>
          <a:p>
            <a:r>
              <a:rPr lang="en-US" dirty="0"/>
              <a:t>• </a:t>
            </a:r>
            <a:r>
              <a:rPr lang="en-US" i="1" dirty="0"/>
              <a:t>The detection and/or quantitative measurement of X</a:t>
            </a:r>
            <a:r>
              <a:rPr lang="en-US" i="1" baseline="-25000" dirty="0"/>
              <a:t>i</a:t>
            </a:r>
            <a:r>
              <a:rPr lang="en-US" i="1" dirty="0"/>
              <a:t> is accurate, reproducible, </a:t>
            </a:r>
            <a:r>
              <a:rPr lang="en-US" i="1" dirty="0" smtClean="0"/>
              <a:t>and</a:t>
            </a: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  <a:r>
              <a:rPr lang="en-US" i="1" dirty="0"/>
              <a:t>feasible over </a:t>
            </a:r>
            <a:r>
              <a:rPr lang="en-US" i="1" dirty="0" smtClean="0"/>
              <a:t>time</a:t>
            </a:r>
          </a:p>
          <a:p>
            <a:endParaRPr lang="en-US" sz="1050" dirty="0"/>
          </a:p>
          <a:p>
            <a:r>
              <a:rPr lang="en-US" dirty="0"/>
              <a:t>• </a:t>
            </a:r>
            <a:r>
              <a:rPr lang="en-US" i="1" dirty="0"/>
              <a:t>The measured changes over time in X</a:t>
            </a:r>
            <a:r>
              <a:rPr lang="en-US" i="1" baseline="-25000" dirty="0"/>
              <a:t>i</a:t>
            </a:r>
            <a:r>
              <a:rPr lang="en-US" i="1" dirty="0"/>
              <a:t> are closely coupled or linked to the </a:t>
            </a:r>
            <a:r>
              <a:rPr lang="en-US" i="1" dirty="0" smtClean="0"/>
              <a:t>success</a:t>
            </a:r>
          </a:p>
          <a:p>
            <a:r>
              <a:rPr lang="en-US" i="1" dirty="0"/>
              <a:t> </a:t>
            </a:r>
            <a:r>
              <a:rPr lang="en-US" i="1" dirty="0" smtClean="0"/>
              <a:t>  </a:t>
            </a:r>
            <a:r>
              <a:rPr lang="en-US" i="1" dirty="0"/>
              <a:t>or failure of the therapeutic effect and the true end-point sought for the medical </a:t>
            </a:r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therapy </a:t>
            </a:r>
            <a:r>
              <a:rPr lang="en-US" i="1" dirty="0"/>
              <a:t>being evaluated.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524" y="80628"/>
            <a:ext cx="726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Biomarkers  </a:t>
            </a:r>
            <a:r>
              <a:rPr lang="en-US" sz="2400" dirty="0" smtClean="0"/>
              <a:t>&amp;</a:t>
            </a:r>
            <a:r>
              <a:rPr lang="en-US" sz="3600" dirty="0" smtClean="0"/>
              <a:t>  Imaging</a:t>
            </a:r>
            <a:r>
              <a:rPr lang="en-US" sz="3600" dirty="0"/>
              <a:t> </a:t>
            </a:r>
            <a:r>
              <a:rPr lang="en-US" sz="3600" dirty="0" smtClean="0"/>
              <a:t>biomarkers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287524" y="2672916"/>
            <a:ext cx="85329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Imaging biomarker </a:t>
            </a:r>
          </a:p>
          <a:p>
            <a:endParaRPr lang="en-US" sz="1200" b="1" dirty="0" smtClean="0"/>
          </a:p>
          <a:p>
            <a:r>
              <a:rPr lang="en-US" sz="2000" dirty="0" smtClean="0"/>
              <a:t>“</a:t>
            </a:r>
            <a:r>
              <a:rPr lang="en-US" sz="2000" dirty="0"/>
              <a:t>... a biologic feature, or biomarker detectable in an </a:t>
            </a:r>
            <a:r>
              <a:rPr lang="en-US" sz="2000" dirty="0" smtClean="0"/>
              <a:t>image”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82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63897"/>
            <a:ext cx="3096344" cy="1702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52020" y="6451448"/>
            <a:ext cx="435648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qibawiki.rsna.org</a:t>
            </a:r>
            <a:r>
              <a:rPr lang="en-US" sz="1000" dirty="0"/>
              <a:t>/images/5/5b/QIBA_Fact_Sheet_27-May-2016.pdf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536" y="3465004"/>
            <a:ext cx="8712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mportant </a:t>
            </a:r>
            <a:r>
              <a:rPr lang="en-US" sz="2400" dirty="0">
                <a:latin typeface="+mj-lt"/>
              </a:rPr>
              <a:t>part of RSNA’s commitment to transforming radiology from a </a:t>
            </a:r>
            <a:r>
              <a:rPr lang="en-US" sz="2400" i="1" dirty="0">
                <a:latin typeface="+mj-lt"/>
              </a:rPr>
              <a:t>qualitative </a:t>
            </a:r>
            <a:r>
              <a:rPr lang="en-US" sz="2400" dirty="0">
                <a:latin typeface="+mj-lt"/>
              </a:rPr>
              <a:t>to a more </a:t>
            </a:r>
            <a:r>
              <a:rPr lang="en-US" sz="2400" i="1" dirty="0">
                <a:latin typeface="+mj-lt"/>
              </a:rPr>
              <a:t>quantitative </a:t>
            </a:r>
            <a:r>
              <a:rPr lang="en-US" sz="2400" dirty="0" smtClean="0">
                <a:latin typeface="+mj-lt"/>
              </a:rPr>
              <a:t>science.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mproved </a:t>
            </a:r>
            <a:r>
              <a:rPr lang="en-US" sz="2400" dirty="0">
                <a:latin typeface="+mj-lt"/>
              </a:rPr>
              <a:t>patient care resulting from accelerated </a:t>
            </a:r>
            <a:r>
              <a:rPr lang="en-US" sz="2400" dirty="0" err="1" smtClean="0">
                <a:latin typeface="+mj-lt"/>
              </a:rPr>
              <a:t>devel-opment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and dissemination of new pharmacologic, biologic and interventional diagnosis and treatment approaches.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9552" y="529829"/>
            <a:ext cx="26642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C0066"/>
                </a:solidFill>
                <a:ea typeface="Arial" charset="0"/>
                <a:cs typeface="Arial" charset="0"/>
              </a:rPr>
              <a:t>QIBA Mission </a:t>
            </a:r>
            <a:endParaRPr lang="en-US" sz="3200" b="1" dirty="0" smtClean="0">
              <a:solidFill>
                <a:srgbClr val="CC0066"/>
              </a:solidFill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2106334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ea typeface="Arial" charset="0"/>
                <a:cs typeface="Arial" charset="0"/>
              </a:rPr>
              <a:t>Improve </a:t>
            </a:r>
            <a:r>
              <a:rPr lang="en-US" sz="2400" dirty="0">
                <a:ea typeface="Arial" charset="0"/>
                <a:cs typeface="Arial" charset="0"/>
              </a:rPr>
              <a:t>the value and </a:t>
            </a:r>
            <a:r>
              <a:rPr lang="en-US" sz="2400" dirty="0" smtClean="0">
                <a:ea typeface="Arial" charset="0"/>
                <a:cs typeface="Arial" charset="0"/>
              </a:rPr>
              <a:t>practicality of </a:t>
            </a:r>
            <a:r>
              <a:rPr lang="en-US" sz="2400" dirty="0">
                <a:ea typeface="Arial" charset="0"/>
                <a:cs typeface="Arial" charset="0"/>
              </a:rPr>
              <a:t>quantitative imaging </a:t>
            </a:r>
            <a:r>
              <a:rPr lang="en-US" sz="2400" dirty="0" smtClean="0">
                <a:ea typeface="Arial" charset="0"/>
                <a:cs typeface="Arial" charset="0"/>
              </a:rPr>
              <a:t>biomarkers by </a:t>
            </a:r>
            <a:r>
              <a:rPr lang="en-US" sz="2400" dirty="0">
                <a:ea typeface="Arial" charset="0"/>
                <a:cs typeface="Arial" charset="0"/>
              </a:rPr>
              <a:t>reducing variability across devices, patients and </a:t>
            </a:r>
            <a:r>
              <a:rPr lang="en-US" sz="2400" dirty="0" smtClean="0">
                <a:ea typeface="Arial" charset="0"/>
                <a:cs typeface="Arial" charset="0"/>
              </a:rPr>
              <a:t>time. </a:t>
            </a:r>
            <a:endParaRPr lang="en-US" sz="24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83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" y="1664804"/>
            <a:ext cx="3460298" cy="3719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1540" y="1429035"/>
            <a:ext cx="33577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+mn-lt"/>
              </a:rPr>
              <a:t>Different </a:t>
            </a:r>
            <a:r>
              <a:rPr lang="en-US" sz="1400" dirty="0">
                <a:solidFill>
                  <a:prstClr val="black"/>
                </a:solidFill>
                <a:latin typeface="+mn-lt"/>
              </a:rPr>
              <a:t>sources of 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information: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5067" y="548680"/>
            <a:ext cx="21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www.radiomics.org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15" y="55322"/>
            <a:ext cx="6590858" cy="1393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548" y="1881405"/>
            <a:ext cx="4949248" cy="14035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8063" y="5553236"/>
            <a:ext cx="14456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n-lt"/>
              </a:rPr>
              <a:t>b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iomarkers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n-lt"/>
              </a:rPr>
              <a:t>g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enomics</a:t>
            </a:r>
            <a:endParaRPr lang="en-US" sz="1400" dirty="0">
              <a:solidFill>
                <a:prstClr val="black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proteomics</a:t>
            </a:r>
            <a:endParaRPr lang="en-US" sz="12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512" y="5373216"/>
            <a:ext cx="16612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demographics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n-lt"/>
              </a:rPr>
              <a:t>i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maging</a:t>
            </a:r>
            <a:endParaRPr lang="en-US" sz="1400" dirty="0">
              <a:solidFill>
                <a:prstClr val="black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+mn-lt"/>
              </a:rPr>
              <a:t>p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athology</a:t>
            </a:r>
            <a:endParaRPr lang="en-US" sz="1400" dirty="0">
              <a:solidFill>
                <a:prstClr val="black"/>
              </a:solidFill>
              <a:latin typeface="+mn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toxicity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6309320"/>
            <a:ext cx="3984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+mn-lt"/>
              </a:rPr>
              <a:t>can </a:t>
            </a:r>
            <a:r>
              <a:rPr lang="en-US" sz="1400" dirty="0">
                <a:solidFill>
                  <a:prstClr val="black"/>
                </a:solidFill>
                <a:latin typeface="+mn-lt"/>
              </a:rPr>
              <a:t>be used for selecting the optimal 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treatment</a:t>
            </a:r>
            <a:endParaRPr lang="en-US" sz="1200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8024" y="1412776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+mn-lt"/>
              </a:rPr>
              <a:t>Radiomics</a:t>
            </a:r>
            <a:r>
              <a:rPr lang="en-US" dirty="0">
                <a:solidFill>
                  <a:prstClr val="black"/>
                </a:solidFill>
                <a:latin typeface="+mn-lt"/>
              </a:rPr>
              <a:t>: </a:t>
            </a:r>
            <a:r>
              <a:rPr lang="en-US" dirty="0" smtClean="0">
                <a:solidFill>
                  <a:prstClr val="black"/>
                </a:solidFill>
                <a:latin typeface="+mn-lt"/>
              </a:rPr>
              <a:t>workflow (three steps)</a:t>
            </a:r>
            <a:endParaRPr lang="en-US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67944" y="3478356"/>
            <a:ext cx="50987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solidFill>
                  <a:prstClr val="black"/>
                </a:solidFill>
                <a:latin typeface="+mn-lt"/>
              </a:rPr>
              <a:t>acquisition 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of high quality standardized imaging, for diagnostic or planning </a:t>
            </a:r>
            <a:r>
              <a:rPr lang="en-US" sz="1600" dirty="0" smtClean="0">
                <a:solidFill>
                  <a:prstClr val="black"/>
                </a:solidFill>
                <a:latin typeface="+mn-lt"/>
              </a:rPr>
              <a:t>purposes</a:t>
            </a:r>
          </a:p>
          <a:p>
            <a:r>
              <a:rPr lang="en-US" sz="300" dirty="0">
                <a:solidFill>
                  <a:prstClr val="black"/>
                </a:solidFill>
                <a:latin typeface="+mn-lt"/>
              </a:rPr>
              <a:t> </a:t>
            </a:r>
            <a:endParaRPr lang="en-US" sz="300" dirty="0" smtClean="0">
              <a:solidFill>
                <a:prstClr val="black"/>
              </a:solidFill>
              <a:latin typeface="+mn-lt"/>
            </a:endParaRPr>
          </a:p>
          <a:p>
            <a:pPr lvl="1"/>
            <a:r>
              <a:rPr lang="en-US" sz="1400" dirty="0" smtClean="0">
                <a:solidFill>
                  <a:prstClr val="black"/>
                </a:solidFill>
                <a:latin typeface="+mn-lt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+mn-lt"/>
              </a:rPr>
              <a:t>t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he </a:t>
            </a:r>
            <a:r>
              <a:rPr lang="en-US" sz="1400" dirty="0">
                <a:solidFill>
                  <a:prstClr val="black"/>
                </a:solidFill>
                <a:latin typeface="+mn-lt"/>
              </a:rPr>
              <a:t>macroscopic tumor is defined on these images, either with an automated segmentation method or alternatively by an experienced radiologist or radiation 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oncologist) </a:t>
            </a:r>
            <a:endParaRPr lang="en-US" sz="1600" dirty="0">
              <a:solidFill>
                <a:prstClr val="black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endParaRPr lang="en-US" sz="1000" dirty="0" smtClean="0">
              <a:solidFill>
                <a:prstClr val="black"/>
              </a:solidFill>
              <a:latin typeface="+mn-lt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600" dirty="0" smtClean="0">
                <a:solidFill>
                  <a:prstClr val="black"/>
                </a:solidFill>
                <a:latin typeface="+mn-lt"/>
              </a:rPr>
              <a:t>a 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large number of quantitative features is extracted from the previously defined tumor </a:t>
            </a:r>
            <a:r>
              <a:rPr lang="en-US" sz="1600" dirty="0" smtClean="0">
                <a:solidFill>
                  <a:prstClr val="black"/>
                </a:solidFill>
                <a:latin typeface="+mn-lt"/>
              </a:rPr>
              <a:t>region </a:t>
            </a:r>
          </a:p>
          <a:p>
            <a:pPr marL="342900" indent="-342900">
              <a:buFont typeface="+mj-lt"/>
              <a:buAutoNum type="arabicPeriod" startAt="2"/>
            </a:pPr>
            <a:endParaRPr lang="en-US" sz="500" dirty="0">
              <a:solidFill>
                <a:prstClr val="black"/>
              </a:solidFill>
              <a:latin typeface="+mn-lt"/>
            </a:endParaRPr>
          </a:p>
          <a:p>
            <a:pPr lvl="1"/>
            <a:r>
              <a:rPr lang="en-US" sz="1400" dirty="0" smtClean="0">
                <a:solidFill>
                  <a:prstClr val="black"/>
                </a:solidFill>
                <a:latin typeface="+mn-lt"/>
              </a:rPr>
              <a:t>(these </a:t>
            </a:r>
            <a:r>
              <a:rPr lang="en-US" sz="1400" dirty="0">
                <a:solidFill>
                  <a:prstClr val="black"/>
                </a:solidFill>
                <a:latin typeface="+mn-lt"/>
              </a:rPr>
              <a:t>features describe, amongst others, tumor image intensity, texture and shape and size of the </a:t>
            </a:r>
            <a:r>
              <a:rPr lang="en-US" sz="1400" dirty="0" smtClean="0">
                <a:solidFill>
                  <a:prstClr val="black"/>
                </a:solidFill>
                <a:latin typeface="+mn-lt"/>
              </a:rPr>
              <a:t>tumor)</a:t>
            </a:r>
          </a:p>
          <a:p>
            <a:pPr marL="342900" indent="-342900">
              <a:buFont typeface="+mj-lt"/>
              <a:buAutoNum type="arabicPeriod" startAt="2"/>
            </a:pPr>
            <a:endParaRPr lang="en-US" sz="1000" dirty="0">
              <a:solidFill>
                <a:prstClr val="black"/>
              </a:solidFill>
              <a:latin typeface="+mn-lt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600" dirty="0" smtClean="0">
                <a:solidFill>
                  <a:prstClr val="black"/>
                </a:solidFill>
                <a:latin typeface="+mn-lt"/>
              </a:rPr>
              <a:t>analysis 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of the acquired imaging features.</a:t>
            </a:r>
            <a:endParaRPr lang="en-US" sz="1600" dirty="0">
              <a:latin typeface="+mn-l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945846" y="1448780"/>
            <a:ext cx="14086" cy="52403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11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2966" b="2396"/>
          <a:stretch/>
        </p:blipFill>
        <p:spPr>
          <a:xfrm>
            <a:off x="0" y="203200"/>
            <a:ext cx="9144000" cy="6485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42124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Quantitative imaging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texture</a:t>
            </a:r>
          </a:p>
        </p:txBody>
      </p:sp>
    </p:spTree>
    <p:extLst>
      <p:ext uri="{BB962C8B-B14F-4D97-AF65-F5344CB8AC3E}">
        <p14:creationId xmlns:p14="http://schemas.microsoft.com/office/powerpoint/2010/main" val="423047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77"/>
          <a:stretch/>
        </p:blipFill>
        <p:spPr>
          <a:xfrm>
            <a:off x="0" y="-11993"/>
            <a:ext cx="9144000" cy="67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4"/>
          <a:srcRect b="11952"/>
          <a:stretch>
            <a:fillRect/>
          </a:stretch>
        </p:blipFill>
        <p:spPr bwMode="auto">
          <a:xfrm>
            <a:off x="1371600" y="3679825"/>
            <a:ext cx="7348538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447800"/>
            <a:ext cx="1103313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228600" y="131802"/>
            <a:ext cx="89154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dirty="0" smtClean="0"/>
              <a:t>Farmakokinetisk modellering </a:t>
            </a:r>
            <a:r>
              <a:rPr lang="nb-NO" sz="2000" dirty="0" smtClean="0"/>
              <a:t>(GFR måling) </a:t>
            </a:r>
            <a:r>
              <a:rPr lang="nb-NO" sz="2400" dirty="0" smtClean="0"/>
              <a:t>i den bevegelige nyre</a:t>
            </a:r>
            <a:r>
              <a:rPr lang="nb-NO" sz="1600" dirty="0" smtClean="0"/>
              <a:t> </a:t>
            </a:r>
            <a:endParaRPr lang="nb-NO" sz="1600" dirty="0"/>
          </a:p>
        </p:txBody>
      </p:sp>
      <p:sp>
        <p:nvSpPr>
          <p:cNvPr id="58373" name="Text Box 9"/>
          <p:cNvSpPr txBox="1">
            <a:spLocks noChangeArrowheads="1"/>
          </p:cNvSpPr>
          <p:nvPr/>
        </p:nvSpPr>
        <p:spPr bwMode="auto">
          <a:xfrm>
            <a:off x="7631113" y="6324600"/>
            <a:ext cx="13604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1000" dirty="0"/>
              <a:t>R. </a:t>
            </a:r>
            <a:r>
              <a:rPr lang="nb-NO" sz="1000" dirty="0" err="1"/>
              <a:t>Sance</a:t>
            </a:r>
            <a:r>
              <a:rPr lang="nb-NO" sz="1000" dirty="0"/>
              <a:t> et al., 2006</a:t>
            </a:r>
            <a:endParaRPr lang="en-US" sz="1000" dirty="0"/>
          </a:p>
        </p:txBody>
      </p:sp>
      <p:sp>
        <p:nvSpPr>
          <p:cNvPr id="58374" name="Rectangle 10"/>
          <p:cNvSpPr>
            <a:spLocks noChangeArrowheads="1"/>
          </p:cNvSpPr>
          <p:nvPr/>
        </p:nvSpPr>
        <p:spPr bwMode="auto">
          <a:xfrm>
            <a:off x="892175" y="5889625"/>
            <a:ext cx="344488" cy="34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Text Box 12"/>
          <p:cNvSpPr txBox="1">
            <a:spLocks noChangeArrowheads="1"/>
          </p:cNvSpPr>
          <p:nvPr/>
        </p:nvSpPr>
        <p:spPr bwMode="auto">
          <a:xfrm>
            <a:off x="546100" y="6359525"/>
            <a:ext cx="777557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nb-NO" sz="1000"/>
              <a:t>S. Lee et al. (2003) Dynamic 3D MR renography for measurement of single kidney function: initial experience.</a:t>
            </a:r>
            <a:endParaRPr lang="en-US" sz="1000"/>
          </a:p>
        </p:txBody>
      </p:sp>
      <p:pic>
        <p:nvPicPr>
          <p:cNvPr id="10" name="kidney_unreg_reg_time_series_4_fps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9800" y="914400"/>
            <a:ext cx="6096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355600" y="6202363"/>
            <a:ext cx="8582025" cy="244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Active Contours and their applications  – Julien Jomier</a:t>
            </a:r>
          </a:p>
        </p:txBody>
      </p:sp>
      <p:pic>
        <p:nvPicPr>
          <p:cNvPr id="41987" name="Picture 5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5663" y="2162175"/>
            <a:ext cx="437356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175" y="2162175"/>
            <a:ext cx="437356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7"/>
          <p:cNvSpPr txBox="1">
            <a:spLocks noChangeArrowheads="1"/>
          </p:cNvSpPr>
          <p:nvPr/>
        </p:nvSpPr>
        <p:spPr bwMode="auto">
          <a:xfrm>
            <a:off x="909641" y="1715418"/>
            <a:ext cx="30142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2000" smtClean="0"/>
              <a:t>Veitrafikk  </a:t>
            </a:r>
            <a:r>
              <a:rPr lang="nb-NO" sz="2000" dirty="0" smtClean="0"/>
              <a:t>(” </a:t>
            </a:r>
            <a:r>
              <a:rPr lang="nb-NO" sz="2000" b="1" dirty="0" smtClean="0"/>
              <a:t>bilmarkør</a:t>
            </a:r>
            <a:r>
              <a:rPr lang="nb-NO" sz="2000" dirty="0" smtClean="0"/>
              <a:t> ”)</a:t>
            </a:r>
            <a:endParaRPr lang="en-US" sz="2400" dirty="0"/>
          </a:p>
        </p:txBody>
      </p:sp>
      <p:sp>
        <p:nvSpPr>
          <p:cNvPr id="41990" name="Text Box 8"/>
          <p:cNvSpPr txBox="1">
            <a:spLocks noChangeArrowheads="1"/>
          </p:cNvSpPr>
          <p:nvPr/>
        </p:nvSpPr>
        <p:spPr bwMode="auto">
          <a:xfrm>
            <a:off x="5112060" y="1723222"/>
            <a:ext cx="34579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2000" dirty="0" smtClean="0"/>
              <a:t>Hjertesyklus  (” </a:t>
            </a:r>
            <a:r>
              <a:rPr lang="nb-NO" sz="2000" b="1" dirty="0" err="1" smtClean="0"/>
              <a:t>biomarkør</a:t>
            </a:r>
            <a:r>
              <a:rPr lang="nb-NO" sz="2000" dirty="0" smtClean="0"/>
              <a:t> ”)</a:t>
            </a:r>
            <a:endParaRPr lang="en-US" sz="2000" dirty="0"/>
          </a:p>
        </p:txBody>
      </p:sp>
      <p:sp>
        <p:nvSpPr>
          <p:cNvPr id="41991" name="Text Box 9"/>
          <p:cNvSpPr txBox="1">
            <a:spLocks noChangeArrowheads="1"/>
          </p:cNvSpPr>
          <p:nvPr/>
        </p:nvSpPr>
        <p:spPr bwMode="auto">
          <a:xfrm>
            <a:off x="1871700" y="144505"/>
            <a:ext cx="551946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 </a:t>
            </a:r>
            <a:r>
              <a:rPr lang="en-US" sz="3600" dirty="0" err="1" smtClean="0"/>
              <a:t>Bildebasert</a:t>
            </a:r>
            <a:r>
              <a:rPr lang="en-US" sz="3600" dirty="0" smtClean="0"/>
              <a:t> </a:t>
            </a:r>
            <a:r>
              <a:rPr lang="en-US" sz="3600" dirty="0" err="1" smtClean="0"/>
              <a:t>objekt-følging</a:t>
            </a:r>
            <a:endParaRPr lang="en-US" sz="3600" dirty="0" smtClean="0"/>
          </a:p>
          <a:p>
            <a:endParaRPr lang="en-US" sz="1000" dirty="0" smtClean="0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650906" y="791316"/>
            <a:ext cx="42146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2000"/>
              <a:t>g</a:t>
            </a:r>
            <a:r>
              <a:rPr lang="nb-NO" sz="2000" smtClean="0"/>
              <a:t>eneriske metoder og tverrfaglighet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941168"/>
            <a:ext cx="3777501" cy="1464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296" t="27425" r="7234" b="2593"/>
          <a:stretch/>
        </p:blipFill>
        <p:spPr>
          <a:xfrm>
            <a:off x="4031940" y="206879"/>
            <a:ext cx="5094519" cy="6462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025" t="38380" r="50686" b="30414"/>
          <a:stretch/>
        </p:blipFill>
        <p:spPr>
          <a:xfrm>
            <a:off x="183455" y="2492896"/>
            <a:ext cx="3708413" cy="2057010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98026" y="239693"/>
            <a:ext cx="3596455" cy="215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dirty="0" err="1" smtClean="0"/>
              <a:t>Farmakokinetisk</a:t>
            </a:r>
            <a:r>
              <a:rPr lang="nb-NO" sz="2400" dirty="0" smtClean="0"/>
              <a:t> </a:t>
            </a:r>
            <a:endParaRPr lang="nb-NO" sz="2400" dirty="0" smtClean="0"/>
          </a:p>
          <a:p>
            <a:pPr>
              <a:lnSpc>
                <a:spcPct val="130000"/>
              </a:lnSpc>
            </a:pPr>
            <a:r>
              <a:rPr lang="nb-NO" sz="2400" dirty="0" smtClean="0"/>
              <a:t> modellering </a:t>
            </a:r>
          </a:p>
          <a:p>
            <a:pPr>
              <a:lnSpc>
                <a:spcPct val="130000"/>
              </a:lnSpc>
            </a:pPr>
            <a:r>
              <a:rPr lang="nb-NO" sz="2400" dirty="0" smtClean="0"/>
              <a:t>    (</a:t>
            </a:r>
            <a:r>
              <a:rPr lang="nb-NO" sz="2400" dirty="0" smtClean="0"/>
              <a:t>GFR </a:t>
            </a:r>
            <a:r>
              <a:rPr lang="nb-NO" sz="2400" dirty="0" smtClean="0"/>
              <a:t>som </a:t>
            </a:r>
            <a:r>
              <a:rPr lang="nb-NO" sz="2400" dirty="0" err="1" smtClean="0"/>
              <a:t>biomarkør</a:t>
            </a:r>
            <a:r>
              <a:rPr lang="nb-NO" sz="24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nb-NO" sz="4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nb-NO" sz="2400" dirty="0" smtClean="0"/>
              <a:t> i </a:t>
            </a:r>
            <a:r>
              <a:rPr lang="nb-NO" sz="2400" dirty="0" smtClean="0"/>
              <a:t>den bevegelige nyre</a:t>
            </a:r>
            <a:r>
              <a:rPr lang="nb-NO" sz="1600" dirty="0" smtClean="0"/>
              <a:t> 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46688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-508" y="8620"/>
            <a:ext cx="421246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Quantitative imaging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texture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848"/>
          <a:stretch/>
        </p:blipFill>
        <p:spPr>
          <a:xfrm>
            <a:off x="508" y="8620"/>
            <a:ext cx="9144000" cy="6640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08" y="224644"/>
            <a:ext cx="8676964" cy="2880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44624"/>
            <a:ext cx="856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contrast enhanced MRI                - motion correction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11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814" b="859"/>
          <a:stretch/>
        </p:blipFill>
        <p:spPr>
          <a:xfrm>
            <a:off x="0" y="33548"/>
            <a:ext cx="9132513" cy="64688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492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5516" y="51011"/>
            <a:ext cx="5572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Multiparametrtic</a:t>
            </a:r>
            <a:r>
              <a:rPr lang="en-US" sz="2400" dirty="0" smtClean="0"/>
              <a:t> MRI of prostate cancer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101688"/>
            <a:ext cx="504056" cy="3470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60" y="1088740"/>
            <a:ext cx="504056" cy="1440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25597" y="862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Quantitative imaging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067944" y="656692"/>
            <a:ext cx="0" cy="5904656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210"/>
          <a:stretch/>
        </p:blipFill>
        <p:spPr>
          <a:xfrm>
            <a:off x="12700" y="0"/>
            <a:ext cx="9114634" cy="66378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-27384"/>
            <a:ext cx="8781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Three </a:t>
            </a:r>
            <a:r>
              <a:rPr lang="en-US" sz="1200" dirty="0" smtClean="0"/>
              <a:t>study waves, 3 years apart; n=131 healthy subjects (50-80 </a:t>
            </a:r>
            <a:r>
              <a:rPr lang="en-US" sz="1200" dirty="0" err="1" smtClean="0"/>
              <a:t>yrs</a:t>
            </a:r>
            <a:r>
              <a:rPr lang="en-US" sz="1200" dirty="0" smtClean="0"/>
              <a:t>) at inclusion: genetics + multimodal brain MRI + cognition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800708"/>
            <a:ext cx="797686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030A0"/>
                </a:solidFill>
              </a:rPr>
              <a:t>Morphometric biomarkers by automated brain segmentation:   </a:t>
            </a:r>
            <a:r>
              <a:rPr lang="en-US" sz="1400" dirty="0" smtClean="0">
                <a:solidFill>
                  <a:srgbClr val="7030A0"/>
                </a:solidFill>
              </a:rPr>
              <a:t>e.g. local cortical thickness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54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8075" y="627075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Motivation / context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4" y="1196752"/>
            <a:ext cx="5545408" cy="51845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5886" y="1114038"/>
            <a:ext cx="418480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/>
              <a:t>Emeran</a:t>
            </a:r>
            <a:r>
              <a:rPr lang="en-US" sz="1200" i="1" dirty="0"/>
              <a:t> A. Mayer, Jennifer S. </a:t>
            </a:r>
            <a:r>
              <a:rPr lang="en-US" sz="1200" i="1" dirty="0" err="1"/>
              <a:t>Labus</a:t>
            </a:r>
            <a:r>
              <a:rPr lang="en-US" sz="1200" i="1" dirty="0"/>
              <a:t>, Kirsten </a:t>
            </a:r>
            <a:r>
              <a:rPr lang="en-US" sz="1200" i="1" dirty="0" err="1"/>
              <a:t>Tillisch</a:t>
            </a:r>
            <a:r>
              <a:rPr lang="en-US" sz="1200" i="1" dirty="0"/>
              <a:t>, </a:t>
            </a:r>
            <a:r>
              <a:rPr lang="en-US" sz="1200" i="1" dirty="0" smtClean="0"/>
              <a:t>et al. </a:t>
            </a:r>
            <a:endParaRPr lang="en-US" sz="1200" dirty="0" smtClean="0">
              <a:latin typeface="ITCFranklinGothicStd" charset="0"/>
            </a:endParaRPr>
          </a:p>
          <a:p>
            <a:endParaRPr lang="en-US" sz="400" dirty="0" smtClean="0">
              <a:ea typeface="Arial" charset="0"/>
              <a:cs typeface="Arial" charset="0"/>
            </a:endParaRPr>
          </a:p>
          <a:p>
            <a:r>
              <a:rPr lang="en-US" dirty="0" smtClean="0">
                <a:ea typeface="Arial" charset="0"/>
                <a:cs typeface="Arial" charset="0"/>
              </a:rPr>
              <a:t>Towards </a:t>
            </a:r>
            <a:r>
              <a:rPr lang="en-US" dirty="0">
                <a:ea typeface="Arial" charset="0"/>
                <a:cs typeface="Arial" charset="0"/>
              </a:rPr>
              <a:t>a systems view of </a:t>
            </a:r>
            <a:r>
              <a:rPr lang="en-US" dirty="0" smtClean="0">
                <a:ea typeface="Arial" charset="0"/>
                <a:cs typeface="Arial" charset="0"/>
              </a:rPr>
              <a:t>IBS</a:t>
            </a:r>
          </a:p>
          <a:p>
            <a:endParaRPr lang="en-US" sz="200" dirty="0" smtClean="0">
              <a:ea typeface="Arial" charset="0"/>
              <a:cs typeface="Arial" charset="0"/>
            </a:endParaRPr>
          </a:p>
          <a:p>
            <a:r>
              <a:rPr lang="pt-BR" sz="1200" i="1" dirty="0"/>
              <a:t>Nat. Rev. </a:t>
            </a:r>
            <a:r>
              <a:rPr lang="pt-BR" sz="1200" i="1" dirty="0" err="1"/>
              <a:t>Gastroenterol</a:t>
            </a:r>
            <a:r>
              <a:rPr lang="pt-BR" sz="1200" i="1" dirty="0"/>
              <a:t>. </a:t>
            </a:r>
            <a:r>
              <a:rPr lang="pt-BR" sz="1200" i="1" dirty="0" err="1"/>
              <a:t>Hepatol</a:t>
            </a:r>
            <a:r>
              <a:rPr lang="pt-BR" sz="1200" i="1" dirty="0"/>
              <a:t>. </a:t>
            </a:r>
            <a:r>
              <a:rPr lang="pt-BR" sz="1200" i="1" dirty="0" smtClean="0"/>
              <a:t>2015;</a:t>
            </a:r>
            <a:r>
              <a:rPr lang="pt-BR" sz="1200" dirty="0" smtClean="0"/>
              <a:t>12:592–605 </a:t>
            </a:r>
            <a:endParaRPr lang="pt-BR" sz="1200" dirty="0"/>
          </a:p>
          <a:p>
            <a:r>
              <a:rPr lang="en-US" sz="1200" dirty="0" smtClean="0">
                <a:ea typeface="Arial" charset="0"/>
                <a:cs typeface="Arial" charset="0"/>
              </a:rPr>
              <a:t> </a:t>
            </a:r>
            <a:endParaRPr lang="en-US" sz="1200" dirty="0"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074788"/>
            <a:ext cx="2664296" cy="43990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1554" y="56539"/>
            <a:ext cx="267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IBS = Irritable Bowel Syndrome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744567" y="4797152"/>
            <a:ext cx="135806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Chronically recurring</a:t>
            </a:r>
          </a:p>
          <a:p>
            <a:r>
              <a:rPr lang="en-US" sz="1000" dirty="0"/>
              <a:t>a</a:t>
            </a:r>
            <a:r>
              <a:rPr lang="en-US" sz="1000" dirty="0" smtClean="0"/>
              <a:t>bdominal pain </a:t>
            </a:r>
          </a:p>
          <a:p>
            <a:r>
              <a:rPr lang="en-US" sz="1000" dirty="0" smtClean="0"/>
              <a:t>and discomfort</a:t>
            </a:r>
          </a:p>
          <a:p>
            <a:r>
              <a:rPr lang="en-US" sz="1000" dirty="0"/>
              <a:t>w</a:t>
            </a:r>
            <a:r>
              <a:rPr lang="en-US" sz="1000" dirty="0" smtClean="0"/>
              <a:t>ith altered  </a:t>
            </a:r>
          </a:p>
          <a:p>
            <a:r>
              <a:rPr lang="en-US" sz="1000" dirty="0" smtClean="0"/>
              <a:t>bowel habits </a:t>
            </a:r>
            <a:r>
              <a:rPr lang="mr-IN" sz="1000" dirty="0" smtClean="0"/>
              <a:t>…</a:t>
            </a:r>
            <a:endParaRPr lang="en-US" sz="1000" dirty="0" smtClean="0"/>
          </a:p>
          <a:p>
            <a:endParaRPr lang="en-US" sz="500" dirty="0"/>
          </a:p>
          <a:p>
            <a:r>
              <a:rPr lang="en-US" sz="1000" dirty="0" smtClean="0"/>
              <a:t>Prevalence: 10-15%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026" y="908720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rgbClr val="FF0000"/>
                </a:solidFill>
              </a:rPr>
              <a:t>Mechanisms</a:t>
            </a:r>
            <a:r>
              <a:rPr lang="nb-NO" sz="1600" dirty="0" smtClean="0">
                <a:solidFill>
                  <a:srgbClr val="FF0000"/>
                </a:solidFill>
              </a:rPr>
              <a:t>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84368" y="2095716"/>
            <a:ext cx="766318" cy="469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21117" y="6099423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00" dirty="0" smtClean="0"/>
              <a:t>(ROME IV </a:t>
            </a:r>
            <a:r>
              <a:rPr lang="nb-NO" sz="1000" dirty="0" err="1" smtClean="0"/>
              <a:t>criteria</a:t>
            </a:r>
            <a:r>
              <a:rPr lang="nb-NO" sz="1000" dirty="0" smtClean="0"/>
              <a:t>)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00577" y="423437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rgbClr val="FF0000"/>
                </a:solidFill>
              </a:rPr>
              <a:t>Functional</a:t>
            </a:r>
            <a:r>
              <a:rPr lang="nb-NO" sz="1600" dirty="0" smtClean="0">
                <a:solidFill>
                  <a:srgbClr val="FF0000"/>
                </a:solidFill>
              </a:rPr>
              <a:t> GI </a:t>
            </a:r>
            <a:r>
              <a:rPr lang="nb-NO" sz="1600" dirty="0" err="1" smtClean="0">
                <a:solidFill>
                  <a:srgbClr val="FF0000"/>
                </a:solidFill>
              </a:rPr>
              <a:t>disorder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26" y="5304984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rgbClr val="FF0000"/>
                </a:solidFill>
              </a:rPr>
              <a:t>Brain-Gut</a:t>
            </a:r>
          </a:p>
          <a:p>
            <a:r>
              <a:rPr lang="nb-NO" sz="1600" dirty="0" smtClean="0">
                <a:solidFill>
                  <a:srgbClr val="FF0000"/>
                </a:solidFill>
              </a:rPr>
              <a:t>    </a:t>
            </a:r>
            <a:r>
              <a:rPr lang="nb-NO" sz="1600" dirty="0" err="1" smtClean="0">
                <a:solidFill>
                  <a:srgbClr val="FF0000"/>
                </a:solidFill>
              </a:rPr>
              <a:t>axis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508" y="44624"/>
            <a:ext cx="60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Brain-Gut-Microbiota interaction in IBS *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1500" y="6417332"/>
            <a:ext cx="41793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*)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Hausken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Lundervold et al. NFR FRIPRO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Helse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-Vest applications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3888" y="44624"/>
            <a:ext cx="319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Experimental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32" y="987418"/>
            <a:ext cx="2205873" cy="2438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874" y="987417"/>
            <a:ext cx="2184349" cy="2438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718" y="987417"/>
            <a:ext cx="2175726" cy="2438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705" y="3923764"/>
            <a:ext cx="2205873" cy="2480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535" y="3923764"/>
            <a:ext cx="2212969" cy="2480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4334" y="5337075"/>
            <a:ext cx="1084170" cy="10670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316" y="2331453"/>
            <a:ext cx="1157188" cy="10915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3847" y="2307467"/>
            <a:ext cx="1074041" cy="10656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6914" y="764704"/>
            <a:ext cx="67615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Anatomical  3DT1 SPGR                       DTI  (6 b=0, 30 b=1000)                   RS-fMRI   (240 volumes, TR=2 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542" y="3717032"/>
            <a:ext cx="44639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>
                <a:latin typeface="Arial"/>
                <a:cs typeface="Arial"/>
              </a:rPr>
              <a:t>Anatomical  3DT1 SPGR                    RS-fMRI   (240 volumes, TR=2 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0406" y="6381743"/>
            <a:ext cx="733143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 smtClean="0">
                <a:latin typeface="Arial"/>
                <a:cs typeface="Arial"/>
              </a:rPr>
              <a:t>fMRI_111005_suppe_kk</a:t>
            </a:r>
            <a:endParaRPr lang="en-US" sz="400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93" y="4593652"/>
            <a:ext cx="1047923" cy="9235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6242" y="4293096"/>
            <a:ext cx="1701542" cy="269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" dirty="0" smtClean="0">
                <a:latin typeface="Arial"/>
                <a:cs typeface="Arial"/>
              </a:rPr>
              <a:t> </a:t>
            </a:r>
          </a:p>
          <a:p>
            <a:r>
              <a:rPr lang="en-US" sz="1050" dirty="0" smtClean="0">
                <a:latin typeface="Arial"/>
                <a:cs typeface="Arial"/>
              </a:rPr>
              <a:t>    500 ml Toro meat soup</a:t>
            </a:r>
            <a:endParaRPr lang="en-US" sz="105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9632" y="5559043"/>
            <a:ext cx="1146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(outside magnet)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53095" y="4941168"/>
            <a:ext cx="9481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"/>
                <a:cs typeface="Arial"/>
              </a:rPr>
              <a:t>r</a:t>
            </a:r>
            <a:r>
              <a:rPr lang="en-US" sz="1050" dirty="0" smtClean="0">
                <a:latin typeface="Arial"/>
                <a:cs typeface="Arial"/>
              </a:rPr>
              <a:t>epositioning</a:t>
            </a:r>
          </a:p>
          <a:p>
            <a:r>
              <a:rPr lang="en-US" sz="1050" dirty="0" smtClean="0">
                <a:latin typeface="Arial"/>
                <a:cs typeface="Arial"/>
              </a:rPr>
              <a:t> in scanner: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5816" y="5413962"/>
            <a:ext cx="1131812" cy="7197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27387" y="6108627"/>
            <a:ext cx="1388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/>
                <a:cs typeface="Arial"/>
              </a:rPr>
              <a:t>3T GE </a:t>
            </a:r>
            <a:r>
              <a:rPr lang="en-US" sz="900" dirty="0" err="1" smtClean="0">
                <a:latin typeface="Arial"/>
                <a:cs typeface="Arial"/>
              </a:rPr>
              <a:t>Signa</a:t>
            </a:r>
            <a:r>
              <a:rPr lang="en-US" sz="900" dirty="0" smtClean="0">
                <a:latin typeface="Arial"/>
                <a:cs typeface="Arial"/>
              </a:rPr>
              <a:t> </a:t>
            </a:r>
            <a:r>
              <a:rPr lang="en-US" sz="900" dirty="0">
                <a:latin typeface="Arial"/>
                <a:cs typeface="Arial"/>
              </a:rPr>
              <a:t>Excite </a:t>
            </a:r>
            <a:r>
              <a:rPr lang="en-US" sz="900" dirty="0" smtClean="0">
                <a:latin typeface="Arial"/>
                <a:cs typeface="Arial"/>
              </a:rPr>
              <a:t>HD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1520" y="3933056"/>
            <a:ext cx="1418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Intervention</a:t>
            </a:r>
            <a:r>
              <a:rPr lang="en-US" sz="1400" b="1" dirty="0" smtClean="0"/>
              <a:t>: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1520" y="1249596"/>
            <a:ext cx="1561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Pre-intervention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scans: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699792" y="3913892"/>
            <a:ext cx="1660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Post-intervention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scans:</a:t>
            </a:r>
            <a:endParaRPr lang="en-US" sz="1400" b="1" dirty="0"/>
          </a:p>
        </p:txBody>
      </p:sp>
      <p:sp>
        <p:nvSpPr>
          <p:cNvPr id="25" name="Right Arrow 24"/>
          <p:cNvSpPr/>
          <p:nvPr/>
        </p:nvSpPr>
        <p:spPr>
          <a:xfrm>
            <a:off x="1547664" y="1700808"/>
            <a:ext cx="504056" cy="2880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539552" y="4509120"/>
            <a:ext cx="504056" cy="2880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635896" y="4509120"/>
            <a:ext cx="504056" cy="2880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882" y="1628800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496" y="4437112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31840" y="4437112"/>
            <a:ext cx="46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804248" y="764704"/>
            <a:ext cx="0" cy="5688632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4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06" y="575394"/>
            <a:ext cx="3832366" cy="5949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3745" y="1748864"/>
            <a:ext cx="2525879" cy="346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/>
              <a:t>[</a:t>
            </a:r>
            <a:r>
              <a:rPr lang="en-US" sz="1200" dirty="0"/>
              <a:t>1] </a:t>
            </a:r>
            <a:r>
              <a:rPr lang="en-US" sz="1200" dirty="0" smtClean="0"/>
              <a:t>   </a:t>
            </a:r>
            <a:r>
              <a:rPr lang="en-US" sz="1200" dirty="0" err="1" smtClean="0"/>
              <a:t>ACC_caudal_L</a:t>
            </a:r>
            <a:r>
              <a:rPr lang="en-US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[2]    </a:t>
            </a:r>
            <a:r>
              <a:rPr lang="en-US" sz="1200" dirty="0" err="1" smtClean="0"/>
              <a:t>Middle_frontal_caudal_L</a:t>
            </a:r>
            <a:r>
              <a:rPr lang="en-US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</a:t>
            </a:r>
            <a:r>
              <a:rPr lang="en-US" sz="1200" dirty="0"/>
              <a:t>3] </a:t>
            </a:r>
            <a:r>
              <a:rPr lang="en-US" sz="1200" dirty="0" smtClean="0"/>
              <a:t>   </a:t>
            </a:r>
            <a:r>
              <a:rPr lang="en-US" sz="1200" dirty="0" err="1" smtClean="0"/>
              <a:t>Orbitofrontal_lateral_L</a:t>
            </a:r>
            <a:r>
              <a:rPr lang="en-US" sz="1200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[4]    </a:t>
            </a:r>
            <a:r>
              <a:rPr lang="en-US" sz="1200" dirty="0" err="1" smtClean="0"/>
              <a:t>Orbitofrontal_medial_L</a:t>
            </a:r>
            <a:r>
              <a:rPr lang="en-US" sz="1200" dirty="0" smtClean="0"/>
              <a:t>    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</a:t>
            </a:r>
            <a:r>
              <a:rPr lang="en-US" sz="1200" dirty="0"/>
              <a:t>5] </a:t>
            </a:r>
            <a:r>
              <a:rPr lang="en-US" sz="1200" dirty="0" smtClean="0"/>
              <a:t>   </a:t>
            </a:r>
            <a:r>
              <a:rPr lang="en-US" sz="1200" dirty="0" err="1" smtClean="0"/>
              <a:t>Middle_frontal_rostral_L</a:t>
            </a:r>
            <a:r>
              <a:rPr lang="en-US" sz="1200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[6]    </a:t>
            </a:r>
            <a:r>
              <a:rPr lang="de-DE" sz="1200" dirty="0" err="1" smtClean="0"/>
              <a:t>Insula_L</a:t>
            </a:r>
            <a:endParaRPr lang="de-DE" sz="1200" dirty="0" smtClean="0"/>
          </a:p>
          <a:p>
            <a:pPr>
              <a:lnSpc>
                <a:spcPct val="150000"/>
              </a:lnSpc>
            </a:pPr>
            <a:r>
              <a:rPr lang="en-US" sz="1200" dirty="0" smtClean="0"/>
              <a:t>[7</a:t>
            </a:r>
            <a:r>
              <a:rPr lang="en-US" sz="1200" dirty="0"/>
              <a:t>] </a:t>
            </a:r>
            <a:r>
              <a:rPr lang="en-US" sz="1200" dirty="0" smtClean="0"/>
              <a:t>   </a:t>
            </a:r>
            <a:r>
              <a:rPr lang="en-US" sz="1200" dirty="0" err="1" smtClean="0"/>
              <a:t>ACC_caudal_R</a:t>
            </a:r>
            <a:r>
              <a:rPr lang="en-US" sz="12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[8]    </a:t>
            </a:r>
            <a:r>
              <a:rPr lang="en-US" sz="1200" dirty="0" err="1" smtClean="0"/>
              <a:t>Middle_frontal_caudal_R</a:t>
            </a:r>
            <a:r>
              <a:rPr lang="en-US" sz="1200" dirty="0" smtClean="0"/>
              <a:t>  </a:t>
            </a:r>
          </a:p>
          <a:p>
            <a:pPr>
              <a:lnSpc>
                <a:spcPct val="150000"/>
              </a:lnSpc>
            </a:pPr>
            <a:r>
              <a:rPr lang="en-US" sz="1200" dirty="0" smtClean="0"/>
              <a:t>[</a:t>
            </a:r>
            <a:r>
              <a:rPr lang="en-US" sz="1200" dirty="0"/>
              <a:t>9] </a:t>
            </a:r>
            <a:r>
              <a:rPr lang="en-US" sz="1200" dirty="0" smtClean="0"/>
              <a:t>   </a:t>
            </a:r>
            <a:r>
              <a:rPr lang="de-DE" sz="1200" dirty="0" err="1" smtClean="0"/>
              <a:t>Orbitofrontal_lateral_R</a:t>
            </a:r>
            <a:r>
              <a:rPr lang="en-US" sz="1200" dirty="0" smtClean="0"/>
              <a:t>  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[</a:t>
            </a:r>
            <a:r>
              <a:rPr lang="en-US" sz="1200" dirty="0" smtClean="0"/>
              <a:t>10] </a:t>
            </a:r>
            <a:r>
              <a:rPr lang="de-DE" sz="1200" dirty="0" smtClean="0"/>
              <a:t> </a:t>
            </a:r>
            <a:r>
              <a:rPr lang="de-DE" sz="1200" dirty="0" err="1"/>
              <a:t>Orbitofrontal_medial_R</a:t>
            </a:r>
            <a:endParaRPr lang="en-US" sz="1200" dirty="0" smtClean="0"/>
          </a:p>
          <a:p>
            <a:pPr>
              <a:lnSpc>
                <a:spcPct val="150000"/>
              </a:lnSpc>
            </a:pPr>
            <a:r>
              <a:rPr lang="en-US" sz="1200" dirty="0" smtClean="0"/>
              <a:t>[</a:t>
            </a:r>
            <a:r>
              <a:rPr lang="en-US" sz="1200" dirty="0"/>
              <a:t>11] </a:t>
            </a:r>
            <a:r>
              <a:rPr lang="en-US" sz="1200" dirty="0" smtClean="0"/>
              <a:t> </a:t>
            </a:r>
            <a:r>
              <a:rPr lang="de-DE" sz="1200" dirty="0" err="1" smtClean="0"/>
              <a:t>Middle_frontal_rostral_R</a:t>
            </a:r>
            <a:r>
              <a:rPr lang="en-US" sz="1200" dirty="0" smtClean="0"/>
              <a:t>    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[</a:t>
            </a:r>
            <a:r>
              <a:rPr lang="en-US" sz="1200" dirty="0" smtClean="0"/>
              <a:t>12]  </a:t>
            </a:r>
            <a:r>
              <a:rPr lang="de-DE" sz="1200" dirty="0" err="1" smtClean="0"/>
              <a:t>Insula_R</a:t>
            </a:r>
            <a:endParaRPr lang="en-US" sz="12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22425" y="2237824"/>
            <a:ext cx="4074160" cy="187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61374" y="1936268"/>
            <a:ext cx="3459753" cy="1165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22425" y="2884264"/>
            <a:ext cx="4561840" cy="186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666533" y="2549866"/>
            <a:ext cx="3672852" cy="2213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66533" y="2717824"/>
            <a:ext cx="3144532" cy="1967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763688" y="3350869"/>
            <a:ext cx="5327537" cy="878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795104"/>
            <a:ext cx="455765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Cortical regions of the salience network</a:t>
            </a:r>
          </a:p>
          <a:p>
            <a:endParaRPr lang="en-US" sz="500" dirty="0"/>
          </a:p>
          <a:p>
            <a:r>
              <a:rPr lang="en-US" sz="1400" dirty="0" smtClean="0"/>
              <a:t>(</a:t>
            </a:r>
            <a:r>
              <a:rPr lang="en-US" sz="1400" dirty="0" err="1" smtClean="0"/>
              <a:t>FreeSurfer</a:t>
            </a:r>
            <a:r>
              <a:rPr lang="en-US" sz="1400" dirty="0" smtClean="0"/>
              <a:t> segmentation of the first scan of subject 1)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203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97970" y="627663"/>
            <a:ext cx="568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Group-specific feature densities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57294" y="1283562"/>
            <a:ext cx="4572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Regional mean cortical thickness [mm]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752079" y="6453336"/>
            <a:ext cx="33843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56274"/>
                </a:solidFill>
                <a:latin typeface="Courier" charset="0"/>
              </a:rPr>
              <a:t>~/</a:t>
            </a:r>
            <a:r>
              <a:rPr lang="en-US" sz="800" dirty="0">
                <a:solidFill>
                  <a:srgbClr val="262626"/>
                </a:solidFill>
                <a:latin typeface="Courier" charset="0"/>
              </a:rPr>
              <a:t>GitHub</a:t>
            </a:r>
            <a:r>
              <a:rPr lang="en-US" sz="800" dirty="0">
                <a:solidFill>
                  <a:srgbClr val="556274"/>
                </a:solidFill>
                <a:latin typeface="Courier" charset="0"/>
              </a:rPr>
              <a:t>/</a:t>
            </a:r>
            <a:r>
              <a:rPr lang="en-US" sz="800" dirty="0" err="1">
                <a:solidFill>
                  <a:srgbClr val="262626"/>
                </a:solidFill>
                <a:latin typeface="Courier" charset="0"/>
              </a:rPr>
              <a:t>ibs</a:t>
            </a:r>
            <a:r>
              <a:rPr lang="en-US" sz="800" dirty="0">
                <a:solidFill>
                  <a:srgbClr val="556274"/>
                </a:solidFill>
                <a:latin typeface="Courier" charset="0"/>
              </a:rPr>
              <a:t>-</a:t>
            </a:r>
            <a:r>
              <a:rPr lang="en-US" sz="800" dirty="0">
                <a:solidFill>
                  <a:srgbClr val="262626"/>
                </a:solidFill>
                <a:latin typeface="Courier" charset="0"/>
              </a:rPr>
              <a:t>brain</a:t>
            </a:r>
            <a:r>
              <a:rPr lang="en-US" sz="800" dirty="0">
                <a:solidFill>
                  <a:srgbClr val="556274"/>
                </a:solidFill>
                <a:latin typeface="Courier" charset="0"/>
              </a:rPr>
              <a:t>-</a:t>
            </a:r>
            <a:r>
              <a:rPr lang="en-US" sz="800" dirty="0">
                <a:solidFill>
                  <a:srgbClr val="262626"/>
                </a:solidFill>
                <a:latin typeface="Courier" charset="0"/>
              </a:rPr>
              <a:t>signature</a:t>
            </a:r>
            <a:r>
              <a:rPr lang="en-US" sz="800" dirty="0">
                <a:solidFill>
                  <a:srgbClr val="556274"/>
                </a:solidFill>
                <a:latin typeface="Courier" charset="0"/>
              </a:rPr>
              <a:t>/</a:t>
            </a:r>
            <a:r>
              <a:rPr lang="en-US" sz="800" dirty="0" err="1">
                <a:solidFill>
                  <a:srgbClr val="262626"/>
                </a:solidFill>
                <a:latin typeface="Courier" charset="0"/>
              </a:rPr>
              <a:t>ibs_feature_analysis.Rmd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9" y="2616572"/>
            <a:ext cx="4291817" cy="3476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474" y="2664296"/>
            <a:ext cx="4301030" cy="3429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29029" y="1858446"/>
            <a:ext cx="1152128" cy="521192"/>
            <a:chOff x="454328" y="1013049"/>
            <a:chExt cx="1943100" cy="93705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128" y="1013049"/>
              <a:ext cx="1892300" cy="520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328" y="1467507"/>
              <a:ext cx="1943100" cy="48260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360" y="872202"/>
            <a:ext cx="935792" cy="14528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9995" y="6104329"/>
            <a:ext cx="527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[mm]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91648" y="5366704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Density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1261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106155"/>
            <a:ext cx="6912767" cy="4915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5083" y="544607"/>
            <a:ext cx="533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 12-7-1 feedforward multilayer neural network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48064" y="5057889"/>
            <a:ext cx="391485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50 random samplings of</a:t>
            </a:r>
          </a:p>
          <a:p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46 observations for </a:t>
            </a:r>
            <a:r>
              <a:rPr lang="en-US" sz="1600" dirty="0">
                <a:solidFill>
                  <a:srgbClr val="262626"/>
                </a:solidFill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training  (75%)</a:t>
            </a:r>
          </a:p>
          <a:p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(10 cross validation folds, 10 repetitions) </a:t>
            </a:r>
          </a:p>
          <a:p>
            <a:r>
              <a:rPr lang="en-US" sz="1600" dirty="0">
                <a:solidFill>
                  <a:srgbClr val="262626"/>
                </a:solidFill>
                <a:ea typeface="Arial" charset="0"/>
                <a:cs typeface="Arial" charset="0"/>
              </a:rPr>
              <a:t> </a:t>
            </a:r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    and </a:t>
            </a:r>
          </a:p>
          <a:p>
            <a:r>
              <a:rPr lang="en-US" sz="1600" dirty="0" smtClean="0">
                <a:solidFill>
                  <a:srgbClr val="262626"/>
                </a:solidFill>
                <a:ea typeface="Arial" charset="0"/>
                <a:cs typeface="Arial" charset="0"/>
              </a:rPr>
              <a:t>14 observations (7 HC, 7 IBS) for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8184" y="1052736"/>
            <a:ext cx="2604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2x30 samples (pre </a:t>
            </a:r>
            <a:r>
              <a:rPr lang="en-US" sz="1400" dirty="0" smtClean="0"/>
              <a:t>&amp;</a:t>
            </a:r>
            <a:r>
              <a:rPr lang="en-US" sz="1600" dirty="0" smtClean="0"/>
              <a:t> post)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12 predictors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 </a:t>
            </a:r>
            <a:r>
              <a:rPr lang="en-US" sz="1600" dirty="0" smtClean="0"/>
              <a:t> 2 classes (‘HC’ and ‘IBS’)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99 synaptic weights: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780928"/>
            <a:ext cx="379267" cy="5888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1800" y="-37550"/>
            <a:ext cx="65527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mtClean="0"/>
              <a:t>Machine Learning for imaging biomarkers</a:t>
            </a:r>
            <a:endParaRPr lang="en-US" sz="24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-108520" y="1484784"/>
            <a:ext cx="280831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400" dirty="0" smtClean="0">
                <a:latin typeface="+mn-lt"/>
              </a:rPr>
              <a:t> 1  </a:t>
            </a:r>
            <a:r>
              <a:rPr lang="en-US" sz="1400" dirty="0" err="1" smtClean="0">
                <a:latin typeface="+mn-lt"/>
              </a:rPr>
              <a:t>ACC_caudal_L</a:t>
            </a:r>
            <a:r>
              <a:rPr lang="en-US" sz="1400" dirty="0" smtClean="0">
                <a:latin typeface="+mn-lt"/>
              </a:rPr>
              <a:t>  → </a:t>
            </a:r>
            <a:endParaRPr lang="en-US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en-US" sz="1400" dirty="0" smtClean="0">
                <a:latin typeface="+mn-lt"/>
              </a:rPr>
              <a:t> 2  </a:t>
            </a:r>
            <a:r>
              <a:rPr lang="en-US" sz="1400" dirty="0" err="1" smtClean="0">
                <a:latin typeface="+mn-lt"/>
              </a:rPr>
              <a:t>Middle_frontal_caudal_L</a:t>
            </a:r>
            <a:r>
              <a:rPr lang="en-US" sz="1400" dirty="0"/>
              <a:t> </a:t>
            </a:r>
            <a:r>
              <a:rPr lang="en-US" sz="1400" dirty="0" smtClean="0"/>
              <a:t> → </a:t>
            </a:r>
            <a:r>
              <a:rPr lang="en-US" sz="1400" dirty="0" smtClean="0">
                <a:latin typeface="+mn-lt"/>
              </a:rPr>
              <a:t> </a:t>
            </a:r>
            <a:endParaRPr lang="en-US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en-US" sz="1400" dirty="0" smtClean="0">
                <a:latin typeface="+mn-lt"/>
              </a:rPr>
              <a:t> 3  </a:t>
            </a:r>
            <a:r>
              <a:rPr lang="en-US" sz="1400" dirty="0" err="1" smtClean="0">
                <a:latin typeface="+mn-lt"/>
              </a:rPr>
              <a:t>Orbitofrontal_lateral_L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 </a:t>
            </a:r>
            <a:endParaRPr lang="en-US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en-US" sz="1400" dirty="0" smtClean="0">
                <a:latin typeface="+mn-lt"/>
              </a:rPr>
              <a:t> 4  </a:t>
            </a:r>
            <a:r>
              <a:rPr lang="en-US" sz="1400" dirty="0" err="1" smtClean="0">
                <a:latin typeface="+mn-lt"/>
              </a:rPr>
              <a:t>Orbitofrontal_medial_L</a:t>
            </a:r>
            <a:r>
              <a:rPr lang="en-US" sz="1400" dirty="0"/>
              <a:t> </a:t>
            </a:r>
            <a:r>
              <a:rPr lang="en-US" sz="1400" dirty="0" smtClean="0"/>
              <a:t> → </a:t>
            </a:r>
            <a:endParaRPr lang="en-US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en-US" sz="1400" dirty="0" smtClean="0">
                <a:latin typeface="+mn-lt"/>
              </a:rPr>
              <a:t> 5  </a:t>
            </a:r>
            <a:r>
              <a:rPr lang="en-US" sz="1400" dirty="0" err="1" smtClean="0">
                <a:latin typeface="+mn-lt"/>
              </a:rPr>
              <a:t>Middle_frontal_rostral_L</a:t>
            </a:r>
            <a:r>
              <a:rPr lang="en-US" sz="1400" dirty="0"/>
              <a:t> </a:t>
            </a:r>
            <a:r>
              <a:rPr lang="en-US" sz="1400" dirty="0" smtClean="0"/>
              <a:t> → </a:t>
            </a:r>
            <a:endParaRPr lang="en-US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 6  </a:t>
            </a:r>
            <a:r>
              <a:rPr lang="de-DE" sz="1400" dirty="0" err="1" smtClean="0">
                <a:latin typeface="+mn-lt"/>
              </a:rPr>
              <a:t>Insula_L</a:t>
            </a:r>
            <a:r>
              <a:rPr lang="de-DE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 7  </a:t>
            </a:r>
            <a:r>
              <a:rPr lang="de-DE" sz="1400" dirty="0" err="1" smtClean="0">
                <a:latin typeface="+mn-lt"/>
              </a:rPr>
              <a:t>ACC_caudal_R</a:t>
            </a:r>
            <a:r>
              <a:rPr lang="en-US" sz="1400" dirty="0"/>
              <a:t> </a:t>
            </a:r>
            <a:r>
              <a:rPr lang="en-US" sz="1400" dirty="0" smtClean="0"/>
              <a:t> →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 8  </a:t>
            </a:r>
            <a:r>
              <a:rPr lang="de-DE" sz="1400" dirty="0" err="1" smtClean="0">
                <a:latin typeface="+mn-lt"/>
              </a:rPr>
              <a:t>Middle_frontal_caudal_R</a:t>
            </a:r>
            <a:r>
              <a:rPr lang="de-DE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</a:t>
            </a:r>
            <a:r>
              <a:rPr lang="de-DE" sz="1400" dirty="0" smtClean="0">
                <a:latin typeface="+mn-lt"/>
              </a:rPr>
              <a:t>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 9  </a:t>
            </a:r>
            <a:r>
              <a:rPr lang="de-DE" sz="1400" dirty="0" err="1" smtClean="0">
                <a:latin typeface="+mn-lt"/>
              </a:rPr>
              <a:t>Orbitofrontal_lateral_R</a:t>
            </a:r>
            <a:r>
              <a:rPr lang="de-DE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10 </a:t>
            </a:r>
            <a:r>
              <a:rPr lang="de-DE" sz="1400" dirty="0" err="1" smtClean="0">
                <a:latin typeface="+mn-lt"/>
              </a:rPr>
              <a:t>Orbitofrontal_medial_R</a:t>
            </a:r>
            <a:r>
              <a:rPr lang="de-DE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11 </a:t>
            </a:r>
            <a:r>
              <a:rPr lang="de-DE" sz="1400" dirty="0" err="1" smtClean="0">
                <a:latin typeface="+mn-lt"/>
              </a:rPr>
              <a:t>Middle_frontal_rostral_R</a:t>
            </a:r>
            <a:r>
              <a:rPr lang="de-DE" sz="1400" dirty="0" smtClean="0">
                <a:latin typeface="+mn-lt"/>
              </a:rPr>
              <a:t> </a:t>
            </a:r>
            <a:r>
              <a:rPr lang="en-US" sz="1400" dirty="0" smtClean="0"/>
              <a:t> </a:t>
            </a:r>
            <a:r>
              <a:rPr lang="en-US" sz="1400" dirty="0"/>
              <a:t>→ </a:t>
            </a:r>
            <a:endParaRPr lang="de-DE" sz="1400" dirty="0">
              <a:latin typeface="+mn-lt"/>
            </a:endParaRPr>
          </a:p>
          <a:p>
            <a:pPr algn="r">
              <a:lnSpc>
                <a:spcPts val="2940"/>
              </a:lnSpc>
            </a:pPr>
            <a:r>
              <a:rPr lang="de-DE" sz="1400" dirty="0" smtClean="0">
                <a:latin typeface="+mn-lt"/>
              </a:rPr>
              <a:t>12 </a:t>
            </a:r>
            <a:r>
              <a:rPr lang="de-DE" sz="1400" dirty="0" err="1" smtClean="0">
                <a:latin typeface="+mn-lt"/>
              </a:rPr>
              <a:t>Insula_R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400" dirty="0" smtClean="0"/>
              <a:t>→</a:t>
            </a:r>
            <a:r>
              <a:rPr lang="en-US" dirty="0" smtClean="0"/>
              <a:t> </a:t>
            </a:r>
            <a:endParaRPr lang="en-US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452" y="832356"/>
            <a:ext cx="123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Cortical </a:t>
            </a:r>
          </a:p>
          <a:p>
            <a:r>
              <a:rPr lang="en-US" sz="1600" dirty="0"/>
              <a:t>t</a:t>
            </a:r>
            <a:r>
              <a:rPr lang="en-US" sz="1600" dirty="0" smtClean="0"/>
              <a:t>hickness: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6948264" y="2389525"/>
            <a:ext cx="210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1200" dirty="0"/>
              <a:t>12x7 + 7x1 </a:t>
            </a:r>
            <a:r>
              <a:rPr lang="en-US" sz="1200"/>
              <a:t>+ </a:t>
            </a:r>
            <a:r>
              <a:rPr lang="en-US" sz="1200" smtClean="0"/>
              <a:t>bias (= 7 </a:t>
            </a:r>
            <a:r>
              <a:rPr lang="en-US" sz="1200" dirty="0"/>
              <a:t>+ 1)</a:t>
            </a:r>
          </a:p>
        </p:txBody>
      </p:sp>
    </p:spTree>
    <p:extLst>
      <p:ext uri="{BB962C8B-B14F-4D97-AF65-F5344CB8AC3E}">
        <p14:creationId xmlns:p14="http://schemas.microsoft.com/office/powerpoint/2010/main" val="192129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217675"/>
            <a:ext cx="4536504" cy="2714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1925684"/>
            <a:ext cx="2307042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u="sng" dirty="0" smtClean="0"/>
              <a:t>Random </a:t>
            </a:r>
            <a:r>
              <a:rPr lang="en-US" sz="2400" u="sng" dirty="0" smtClean="0"/>
              <a:t>Forest</a:t>
            </a:r>
            <a:endParaRPr lang="en-US" sz="2400" u="sng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64" y="4301948"/>
            <a:ext cx="6012160" cy="2151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3808" y="1493636"/>
            <a:ext cx="203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</a:t>
            </a:r>
            <a:r>
              <a:rPr lang="en-US" b="1" dirty="0" smtClean="0"/>
              <a:t>tree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30251" y="4013916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Classification </a:t>
            </a:r>
            <a:r>
              <a:rPr lang="en-US" b="1" dirty="0" smtClean="0"/>
              <a:t>forest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526084"/>
            <a:ext cx="2078360" cy="8659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5084744"/>
            <a:ext cx="19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Ensemble model: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15428" y="4808185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 weak learners 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79512" y="4149220"/>
            <a:ext cx="19005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</a:t>
            </a:r>
            <a:r>
              <a:rPr lang="en-US" sz="1600" dirty="0" smtClean="0"/>
              <a:t> = diagnosis</a:t>
            </a:r>
          </a:p>
          <a:p>
            <a:r>
              <a:rPr lang="en-US" sz="1600" b="1" i="1" dirty="0" smtClean="0"/>
              <a:t>v</a:t>
            </a:r>
            <a:r>
              <a:rPr lang="en-US" sz="1600" dirty="0" smtClean="0"/>
              <a:t> = measurements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172400" y="5094036"/>
            <a:ext cx="8853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t</a:t>
            </a:r>
            <a:r>
              <a:rPr lang="en-US" sz="1050" dirty="0" smtClean="0"/>
              <a:t> = 1, …, </a:t>
            </a:r>
            <a:r>
              <a:rPr lang="en-US" sz="1050" i="1" dirty="0" smtClean="0"/>
              <a:t>T</a:t>
            </a:r>
            <a:endParaRPr lang="en-US" sz="105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03648" y="3325194"/>
            <a:ext cx="35583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2013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520" y="296652"/>
            <a:ext cx="65527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smtClean="0"/>
              <a:t>Machine Learning for imaging biomarkers</a:t>
            </a:r>
            <a:endParaRPr lang="en-US" sz="2400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689252" y="6453336"/>
            <a:ext cx="2419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Modified from </a:t>
            </a:r>
            <a:r>
              <a:rPr lang="en-US" sz="800" dirty="0" err="1" smtClean="0"/>
              <a:t>Criminisi</a:t>
            </a:r>
            <a:r>
              <a:rPr lang="en-US" sz="800" dirty="0" smtClean="0"/>
              <a:t> &amp; </a:t>
            </a:r>
            <a:r>
              <a:rPr lang="en-US" sz="800" dirty="0" err="1" smtClean="0"/>
              <a:t>Shotton</a:t>
            </a:r>
            <a:r>
              <a:rPr lang="en-US" sz="800" dirty="0" smtClean="0"/>
              <a:t>, Springer 2013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836712"/>
            <a:ext cx="1331506" cy="201622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73719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4" y="260648"/>
            <a:ext cx="4746652" cy="18686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04315" y="6443754"/>
            <a:ext cx="16401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http://</a:t>
            </a:r>
            <a:r>
              <a:rPr lang="en-US" sz="1100" dirty="0" err="1" smtClean="0"/>
              <a:t>www.icm.jhu.edu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04071" y="260648"/>
            <a:ext cx="3899349" cy="2613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sz="1600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sz="1600" dirty="0" smtClean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87524" y="2456471"/>
            <a:ext cx="8685558" cy="3924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0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50000"/>
              </a:lnSpc>
            </a:pP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5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-  how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-  to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-  across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-  to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correlate with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different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disease states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-  and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pPr>
              <a:lnSpc>
                <a:spcPct val="150000"/>
              </a:lnSpc>
            </a:pPr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0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0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4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52752" y="2183093"/>
            <a:ext cx="1770036" cy="2616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3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9892" y="242408"/>
            <a:ext cx="2069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RESULTS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460367" y="782377"/>
            <a:ext cx="820891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62626"/>
                </a:solidFill>
                <a:ea typeface="Arial" charset="0"/>
                <a:cs typeface="Arial" charset="0"/>
              </a:rPr>
              <a:t>Average prediction performance across 50 random samplings of 46 observations for </a:t>
            </a:r>
            <a:r>
              <a:rPr lang="en-US" dirty="0">
                <a:solidFill>
                  <a:srgbClr val="262626"/>
                </a:solidFill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rgbClr val="262626"/>
                </a:solidFill>
                <a:ea typeface="Arial" charset="0"/>
                <a:cs typeface="Arial" charset="0"/>
              </a:rPr>
              <a:t>training  (10 cross validation folds, 10 repetitions) and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62626"/>
                </a:solidFill>
                <a:ea typeface="Arial" charset="0"/>
                <a:cs typeface="Arial" charset="0"/>
              </a:rPr>
              <a:t>14 observations (7 HC, 7 IBS)  for testing: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2309" y="220486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Neural Network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68144" y="2223501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Random Forest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2852936"/>
            <a:ext cx="7058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</a:t>
            </a:r>
            <a:r>
              <a:rPr lang="en-US" b="1" dirty="0" smtClean="0"/>
              <a:t>accuracy</a:t>
            </a:r>
            <a:r>
              <a:rPr lang="en-US" dirty="0" smtClean="0"/>
              <a:t>                     </a:t>
            </a:r>
            <a:r>
              <a:rPr lang="is-IS" dirty="0" smtClean="0"/>
              <a:t>0.690  </a:t>
            </a:r>
            <a:r>
              <a:rPr lang="is-IS" sz="1600" dirty="0" smtClean="0"/>
              <a:t>(</a:t>
            </a:r>
            <a:r>
              <a:rPr lang="is-IS" sz="1600" dirty="0"/>
              <a:t>SD 0.132</a:t>
            </a:r>
            <a:r>
              <a:rPr lang="is-IS" sz="1600" dirty="0" smtClean="0"/>
              <a:t>)</a:t>
            </a:r>
            <a:r>
              <a:rPr lang="is-IS" dirty="0" smtClean="0"/>
              <a:t>       0.660  </a:t>
            </a:r>
            <a:r>
              <a:rPr lang="is-IS" sz="1600" dirty="0"/>
              <a:t>(SD 0.123)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Mean </a:t>
            </a:r>
            <a:r>
              <a:rPr lang="en-US" b="1" dirty="0" smtClean="0"/>
              <a:t>sensitivity</a:t>
            </a:r>
            <a:r>
              <a:rPr lang="en-US" dirty="0" smtClean="0"/>
              <a:t>                    </a:t>
            </a:r>
            <a:r>
              <a:rPr lang="is-IS" dirty="0" smtClean="0"/>
              <a:t>0.694  </a:t>
            </a:r>
            <a:r>
              <a:rPr lang="is-IS" sz="1600" dirty="0" smtClean="0"/>
              <a:t>(</a:t>
            </a:r>
            <a:r>
              <a:rPr lang="is-IS" sz="1600" dirty="0"/>
              <a:t>SD 0.161</a:t>
            </a:r>
            <a:r>
              <a:rPr lang="is-IS" sz="1600" dirty="0" smtClean="0"/>
              <a:t>)       </a:t>
            </a:r>
            <a:r>
              <a:rPr lang="is-IS" dirty="0" smtClean="0"/>
              <a:t>0.609  </a:t>
            </a:r>
            <a:r>
              <a:rPr lang="is-IS" sz="1600" dirty="0" smtClean="0"/>
              <a:t>(</a:t>
            </a:r>
            <a:r>
              <a:rPr lang="is-IS" sz="1600" dirty="0"/>
              <a:t>SD 0.184)</a:t>
            </a:r>
            <a:endParaRPr lang="en-US" sz="1600" dirty="0" smtClean="0"/>
          </a:p>
          <a:p>
            <a:endParaRPr lang="en-US" dirty="0"/>
          </a:p>
          <a:p>
            <a:r>
              <a:rPr lang="en-US" dirty="0" smtClean="0"/>
              <a:t>Mean </a:t>
            </a:r>
            <a:r>
              <a:rPr lang="en-US" b="1" dirty="0" smtClean="0"/>
              <a:t>specificity</a:t>
            </a:r>
            <a:r>
              <a:rPr lang="en-US" dirty="0" smtClean="0"/>
              <a:t>                    </a:t>
            </a:r>
            <a:r>
              <a:rPr lang="pt-BR" dirty="0" smtClean="0"/>
              <a:t>0.686  </a:t>
            </a:r>
            <a:r>
              <a:rPr lang="pt-BR" sz="1600" dirty="0"/>
              <a:t>(SD 0.150</a:t>
            </a:r>
            <a:r>
              <a:rPr lang="pt-BR" sz="1600" dirty="0" smtClean="0"/>
              <a:t>)       </a:t>
            </a:r>
            <a:r>
              <a:rPr lang="pt-BR" dirty="0" smtClean="0"/>
              <a:t>0.711  </a:t>
            </a:r>
            <a:r>
              <a:rPr lang="pt-BR" sz="1600" dirty="0" smtClean="0"/>
              <a:t>(</a:t>
            </a:r>
            <a:r>
              <a:rPr lang="pt-BR" sz="1600" dirty="0"/>
              <a:t>SD 0.159)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953830" y="4717887"/>
            <a:ext cx="163879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IBS         HC</a:t>
            </a:r>
          </a:p>
          <a:p>
            <a:endParaRPr lang="en-US" sz="300" dirty="0" smtClean="0"/>
          </a:p>
          <a:p>
            <a:r>
              <a:rPr lang="en-US" sz="1200" dirty="0" smtClean="0"/>
              <a:t>IBS    4.86       2.20 </a:t>
            </a:r>
          </a:p>
          <a:p>
            <a:r>
              <a:rPr lang="en-US" sz="1200" dirty="0" smtClean="0"/>
              <a:t>HC     2.14       4.80            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142392" y="4999972"/>
            <a:ext cx="8579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 smtClean="0"/>
              <a:t>Predicted 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4652141" y="4522338"/>
            <a:ext cx="47481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mtClean="0"/>
              <a:t>True</a:t>
            </a:r>
            <a:endParaRPr lang="en-US" sz="11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06488" y="4978336"/>
            <a:ext cx="1379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366089" y="4717887"/>
            <a:ext cx="439" cy="692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568" y="5668506"/>
            <a:ext cx="8016938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i.e.  in a sample of 700 IBS patients, 214 will be undetected by their cortical thickness patterns</a:t>
            </a:r>
          </a:p>
          <a:p>
            <a:endParaRPr lang="en-US" sz="1050" dirty="0"/>
          </a:p>
          <a:p>
            <a:r>
              <a:rPr lang="en-US" sz="1400" dirty="0"/>
              <a:t> </a:t>
            </a:r>
            <a:r>
              <a:rPr lang="en-US" sz="1400" dirty="0" smtClean="0"/>
              <a:t>      </a:t>
            </a:r>
            <a:r>
              <a:rPr lang="en-US" sz="1400" dirty="0"/>
              <a:t>in a sample of 700 </a:t>
            </a:r>
            <a:r>
              <a:rPr lang="en-US" sz="1400" dirty="0" smtClean="0"/>
              <a:t>HC subjects, 220 </a:t>
            </a:r>
            <a:r>
              <a:rPr lang="en-US" sz="1400" dirty="0"/>
              <a:t>will be </a:t>
            </a:r>
            <a:r>
              <a:rPr lang="en-US" sz="1400" dirty="0" smtClean="0"/>
              <a:t>detected as IBS by </a:t>
            </a:r>
            <a:r>
              <a:rPr lang="en-US" sz="1400" dirty="0"/>
              <a:t>their cortical thickness patterns</a:t>
            </a:r>
          </a:p>
          <a:p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5724128" y="6453916"/>
            <a:ext cx="33843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56274"/>
                </a:solidFill>
                <a:latin typeface="Courier" charset="0"/>
              </a:rPr>
              <a:t>~/</a:t>
            </a:r>
            <a:r>
              <a:rPr lang="en-US" sz="800" dirty="0" smtClean="0">
                <a:solidFill>
                  <a:srgbClr val="262626"/>
                </a:solidFill>
                <a:latin typeface="Courier" charset="0"/>
              </a:rPr>
              <a:t>GitHub</a:t>
            </a:r>
            <a:r>
              <a:rPr lang="en-US" sz="800" dirty="0" smtClean="0">
                <a:solidFill>
                  <a:srgbClr val="556274"/>
                </a:solidFill>
                <a:latin typeface="Courier" charset="0"/>
              </a:rPr>
              <a:t>/</a:t>
            </a:r>
            <a:r>
              <a:rPr lang="en-US" sz="800" dirty="0" err="1" smtClean="0">
                <a:solidFill>
                  <a:srgbClr val="262626"/>
                </a:solidFill>
                <a:latin typeface="Courier" charset="0"/>
              </a:rPr>
              <a:t>ibs</a:t>
            </a:r>
            <a:r>
              <a:rPr lang="en-US" sz="800" dirty="0" smtClean="0">
                <a:solidFill>
                  <a:srgbClr val="556274"/>
                </a:solidFill>
                <a:latin typeface="Courier" charset="0"/>
              </a:rPr>
              <a:t>-</a:t>
            </a:r>
            <a:r>
              <a:rPr lang="en-US" sz="800" dirty="0" smtClean="0">
                <a:solidFill>
                  <a:srgbClr val="262626"/>
                </a:solidFill>
                <a:latin typeface="Courier" charset="0"/>
              </a:rPr>
              <a:t>brain</a:t>
            </a:r>
            <a:r>
              <a:rPr lang="en-US" sz="800" dirty="0" smtClean="0">
                <a:solidFill>
                  <a:srgbClr val="556274"/>
                </a:solidFill>
                <a:latin typeface="Courier" charset="0"/>
              </a:rPr>
              <a:t>-</a:t>
            </a:r>
            <a:r>
              <a:rPr lang="en-US" sz="800" dirty="0" smtClean="0">
                <a:solidFill>
                  <a:srgbClr val="262626"/>
                </a:solidFill>
                <a:latin typeface="Courier" charset="0"/>
              </a:rPr>
              <a:t>signature</a:t>
            </a:r>
            <a:r>
              <a:rPr lang="en-US" sz="800" dirty="0" smtClean="0">
                <a:solidFill>
                  <a:srgbClr val="556274"/>
                </a:solidFill>
                <a:latin typeface="Courier" charset="0"/>
              </a:rPr>
              <a:t>/</a:t>
            </a:r>
            <a:r>
              <a:rPr lang="en-US" sz="800" dirty="0" err="1" smtClean="0">
                <a:solidFill>
                  <a:srgbClr val="262626"/>
                </a:solidFill>
                <a:latin typeface="Courier" charset="0"/>
              </a:rPr>
              <a:t>ibs_classification.Rmd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9286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5278"/>
            <a:ext cx="8951706" cy="6532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31" y="2486827"/>
            <a:ext cx="2366103" cy="4063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2549" y="1686290"/>
            <a:ext cx="26228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charset="0"/>
                <a:ea typeface="Arial" charset="0"/>
                <a:cs typeface="Arial" charset="0"/>
              </a:rPr>
              <a:t>computationalmedicine.no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3881" y="6323887"/>
            <a:ext cx="926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UiB</a:t>
            </a:r>
            <a:r>
              <a:rPr lang="en-US" sz="1100" dirty="0" smtClean="0"/>
              <a:t>, IRIS, </a:t>
            </a:r>
            <a:r>
              <a:rPr lang="en-US" sz="1100" dirty="0" err="1" smtClean="0"/>
              <a:t>HiB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445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7"/>
          <p:cNvSpPr>
            <a:spLocks noChangeArrowheads="1"/>
          </p:cNvSpPr>
          <p:nvPr/>
        </p:nvSpPr>
        <p:spPr bwMode="auto">
          <a:xfrm>
            <a:off x="0" y="0"/>
            <a:ext cx="9144000" cy="66008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942975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628775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75100" y="3228975"/>
            <a:ext cx="10541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6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38400" y="2390775"/>
            <a:ext cx="152400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8"/>
          <p:cNvPicPr>
            <a:picLocks noChangeAspect="1" noChangeArrowheads="1"/>
          </p:cNvPicPr>
          <p:nvPr/>
        </p:nvPicPr>
        <p:blipFill>
          <a:blip r:embed="rId6"/>
          <a:srcRect l="6874" t="3499" r="6876" b="3499"/>
          <a:stretch>
            <a:fillRect/>
          </a:stretch>
        </p:blipFill>
        <p:spPr bwMode="auto">
          <a:xfrm>
            <a:off x="6657975" y="4638675"/>
            <a:ext cx="1314450" cy="101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04188" y="5362575"/>
            <a:ext cx="963612" cy="117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9" name="Text Box 10"/>
          <p:cNvSpPr txBox="1">
            <a:spLocks noChangeArrowheads="1"/>
          </p:cNvSpPr>
          <p:nvPr/>
        </p:nvSpPr>
        <p:spPr bwMode="auto">
          <a:xfrm>
            <a:off x="8248650" y="4981575"/>
            <a:ext cx="6762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</a:rPr>
              <a:t>DNA</a:t>
            </a:r>
          </a:p>
        </p:txBody>
      </p:sp>
      <p:sp>
        <p:nvSpPr>
          <p:cNvPr id="66570" name="Text Box 11"/>
          <p:cNvSpPr txBox="1">
            <a:spLocks noChangeArrowheads="1"/>
          </p:cNvSpPr>
          <p:nvPr/>
        </p:nvSpPr>
        <p:spPr bwMode="auto">
          <a:xfrm>
            <a:off x="6864350" y="4233863"/>
            <a:ext cx="9683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</a:rPr>
              <a:t>Protein</a:t>
            </a:r>
          </a:p>
        </p:txBody>
      </p:sp>
      <p:sp>
        <p:nvSpPr>
          <p:cNvPr id="66571" name="Text Box 12"/>
          <p:cNvSpPr txBox="1">
            <a:spLocks noChangeArrowheads="1"/>
          </p:cNvSpPr>
          <p:nvPr/>
        </p:nvSpPr>
        <p:spPr bwMode="auto">
          <a:xfrm>
            <a:off x="5181600" y="3548063"/>
            <a:ext cx="12350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</a:rPr>
              <a:t>Organelle</a:t>
            </a:r>
          </a:p>
        </p:txBody>
      </p:sp>
      <p:sp>
        <p:nvSpPr>
          <p:cNvPr id="66572" name="Text Box 13"/>
          <p:cNvSpPr txBox="1">
            <a:spLocks noChangeArrowheads="1"/>
          </p:cNvSpPr>
          <p:nvPr/>
        </p:nvSpPr>
        <p:spPr bwMode="auto">
          <a:xfrm>
            <a:off x="4114800" y="2862263"/>
            <a:ext cx="733479" cy="36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smtClean="0">
                <a:solidFill>
                  <a:srgbClr val="FFFFFF"/>
                </a:solidFill>
              </a:rPr>
              <a:t>Celle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66573" name="Text Box 14"/>
          <p:cNvSpPr txBox="1">
            <a:spLocks noChangeArrowheads="1"/>
          </p:cNvSpPr>
          <p:nvPr/>
        </p:nvSpPr>
        <p:spPr bwMode="auto">
          <a:xfrm>
            <a:off x="2743200" y="2024063"/>
            <a:ext cx="604951" cy="36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err="1" smtClean="0">
                <a:solidFill>
                  <a:srgbClr val="FFFFFF"/>
                </a:solidFill>
              </a:rPr>
              <a:t>Vev</a:t>
            </a:r>
            <a:endParaRPr lang="en-GB" b="1" dirty="0">
              <a:solidFill>
                <a:srgbClr val="FFFFFF"/>
              </a:solidFill>
            </a:endParaRPr>
          </a:p>
        </p:txBody>
      </p:sp>
      <p:sp>
        <p:nvSpPr>
          <p:cNvPr id="66574" name="Text Box 15"/>
          <p:cNvSpPr txBox="1">
            <a:spLocks noChangeArrowheads="1"/>
          </p:cNvSpPr>
          <p:nvPr/>
        </p:nvSpPr>
        <p:spPr bwMode="auto">
          <a:xfrm>
            <a:off x="1447800" y="1262063"/>
            <a:ext cx="8540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>
                <a:solidFill>
                  <a:srgbClr val="FFFFFF"/>
                </a:solidFill>
              </a:rPr>
              <a:t>Organ</a:t>
            </a:r>
          </a:p>
        </p:txBody>
      </p:sp>
      <p:sp>
        <p:nvSpPr>
          <p:cNvPr id="66575" name="Text Box 16"/>
          <p:cNvSpPr txBox="1">
            <a:spLocks noChangeArrowheads="1"/>
          </p:cNvSpPr>
          <p:nvPr/>
        </p:nvSpPr>
        <p:spPr bwMode="auto">
          <a:xfrm>
            <a:off x="44450" y="576263"/>
            <a:ext cx="1387654" cy="36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b="1" dirty="0" err="1" smtClean="0">
                <a:solidFill>
                  <a:srgbClr val="FFFFFF"/>
                </a:solidFill>
              </a:rPr>
              <a:t>Organisme</a:t>
            </a:r>
            <a:endParaRPr lang="en-GB" b="1" dirty="0">
              <a:solidFill>
                <a:srgbClr val="FFFFFF"/>
              </a:solidFill>
            </a:endParaRPr>
          </a:p>
        </p:txBody>
      </p:sp>
      <p:pic>
        <p:nvPicPr>
          <p:cNvPr id="66576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05400" y="3990975"/>
            <a:ext cx="1371600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6577" name="Group 18"/>
          <p:cNvGrpSpPr>
            <a:grpSpLocks/>
          </p:cNvGrpSpPr>
          <p:nvPr/>
        </p:nvGrpSpPr>
        <p:grpSpPr bwMode="auto">
          <a:xfrm>
            <a:off x="5703888" y="1704975"/>
            <a:ext cx="1389062" cy="1006475"/>
            <a:chOff x="3593" y="960"/>
            <a:chExt cx="875" cy="634"/>
          </a:xfrm>
        </p:grpSpPr>
        <p:grpSp>
          <p:nvGrpSpPr>
            <p:cNvPr id="66594" name="Group 19"/>
            <p:cNvGrpSpPr>
              <a:grpSpLocks/>
            </p:cNvGrpSpPr>
            <p:nvPr/>
          </p:nvGrpSpPr>
          <p:grpSpPr bwMode="auto">
            <a:xfrm>
              <a:off x="3593" y="960"/>
              <a:ext cx="875" cy="634"/>
              <a:chOff x="3593" y="960"/>
              <a:chExt cx="875" cy="634"/>
            </a:xfrm>
          </p:grpSpPr>
          <p:sp>
            <p:nvSpPr>
              <p:cNvPr id="66596" name="AutoShape 20"/>
              <p:cNvSpPr>
                <a:spLocks noChangeArrowheads="1"/>
              </p:cNvSpPr>
              <p:nvPr/>
            </p:nvSpPr>
            <p:spPr bwMode="auto">
              <a:xfrm>
                <a:off x="3593" y="960"/>
                <a:ext cx="871" cy="633"/>
              </a:xfrm>
              <a:prstGeom prst="roundRect">
                <a:avLst>
                  <a:gd name="adj" fmla="val 157"/>
                </a:avLst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97" name="Text Box 21"/>
              <p:cNvSpPr txBox="1">
                <a:spLocks noChangeArrowheads="1"/>
              </p:cNvSpPr>
              <p:nvPr/>
            </p:nvSpPr>
            <p:spPr bwMode="auto">
              <a:xfrm>
                <a:off x="3593" y="960"/>
                <a:ext cx="875" cy="63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6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Muscle tissue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Nerve tissue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Connective tissue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Epithelial tissue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Blood</a:t>
                </a:r>
              </a:p>
            </p:txBody>
          </p:sp>
        </p:grpSp>
        <p:sp>
          <p:nvSpPr>
            <p:cNvPr id="66595" name="AutoShape 22"/>
            <p:cNvSpPr>
              <a:spLocks noChangeArrowheads="1"/>
            </p:cNvSpPr>
            <p:nvPr/>
          </p:nvSpPr>
          <p:spPr bwMode="auto">
            <a:xfrm>
              <a:off x="3593" y="960"/>
              <a:ext cx="864" cy="624"/>
            </a:xfrm>
            <a:prstGeom prst="roundRect">
              <a:avLst>
                <a:gd name="adj" fmla="val 157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578" name="Group 23"/>
          <p:cNvGrpSpPr>
            <a:grpSpLocks/>
          </p:cNvGrpSpPr>
          <p:nvPr/>
        </p:nvGrpSpPr>
        <p:grpSpPr bwMode="auto">
          <a:xfrm>
            <a:off x="3570288" y="244475"/>
            <a:ext cx="1846262" cy="1758950"/>
            <a:chOff x="2249" y="0"/>
            <a:chExt cx="1163" cy="1108"/>
          </a:xfrm>
        </p:grpSpPr>
        <p:grpSp>
          <p:nvGrpSpPr>
            <p:cNvPr id="66590" name="Group 24"/>
            <p:cNvGrpSpPr>
              <a:grpSpLocks/>
            </p:cNvGrpSpPr>
            <p:nvPr/>
          </p:nvGrpSpPr>
          <p:grpSpPr bwMode="auto">
            <a:xfrm>
              <a:off x="2249" y="14"/>
              <a:ext cx="1163" cy="1094"/>
              <a:chOff x="2249" y="14"/>
              <a:chExt cx="1163" cy="1094"/>
            </a:xfrm>
          </p:grpSpPr>
          <p:sp>
            <p:nvSpPr>
              <p:cNvPr id="66592" name="AutoShape 25"/>
              <p:cNvSpPr>
                <a:spLocks noChangeArrowheads="1"/>
              </p:cNvSpPr>
              <p:nvPr/>
            </p:nvSpPr>
            <p:spPr bwMode="auto">
              <a:xfrm>
                <a:off x="2249" y="14"/>
                <a:ext cx="1159" cy="1091"/>
              </a:xfrm>
              <a:prstGeom prst="roundRect">
                <a:avLst>
                  <a:gd name="adj" fmla="val 88"/>
                </a:avLst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93" name="Text Box 26"/>
              <p:cNvSpPr txBox="1">
                <a:spLocks noChangeArrowheads="1"/>
              </p:cNvSpPr>
              <p:nvPr/>
            </p:nvSpPr>
            <p:spPr bwMode="auto">
              <a:xfrm>
                <a:off x="2249" y="14"/>
                <a:ext cx="1163" cy="109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6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Musculo-skeletal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Circulatory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Respiratory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Digestive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Nervous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Urinary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Reproductive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Endocrine system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Lymphoidal system</a:t>
                </a:r>
              </a:p>
            </p:txBody>
          </p:sp>
        </p:grpSp>
        <p:sp>
          <p:nvSpPr>
            <p:cNvPr id="66591" name="AutoShape 27"/>
            <p:cNvSpPr>
              <a:spLocks noChangeArrowheads="1"/>
            </p:cNvSpPr>
            <p:nvPr/>
          </p:nvSpPr>
          <p:spPr bwMode="auto">
            <a:xfrm>
              <a:off x="2249" y="0"/>
              <a:ext cx="1152" cy="1101"/>
            </a:xfrm>
            <a:prstGeom prst="roundRect">
              <a:avLst>
                <a:gd name="adj" fmla="val 88"/>
              </a:avLst>
            </a:prstGeom>
            <a:noFill/>
            <a:ln w="936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579" name="Group 28"/>
          <p:cNvGrpSpPr>
            <a:grpSpLocks/>
          </p:cNvGrpSpPr>
          <p:nvPr/>
        </p:nvGrpSpPr>
        <p:grpSpPr bwMode="auto">
          <a:xfrm>
            <a:off x="6477000" y="3100388"/>
            <a:ext cx="1371600" cy="1006475"/>
            <a:chOff x="4128" y="1911"/>
            <a:chExt cx="864" cy="634"/>
          </a:xfrm>
        </p:grpSpPr>
        <p:grpSp>
          <p:nvGrpSpPr>
            <p:cNvPr id="66586" name="Group 29"/>
            <p:cNvGrpSpPr>
              <a:grpSpLocks/>
            </p:cNvGrpSpPr>
            <p:nvPr/>
          </p:nvGrpSpPr>
          <p:grpSpPr bwMode="auto">
            <a:xfrm>
              <a:off x="4128" y="1911"/>
              <a:ext cx="864" cy="634"/>
              <a:chOff x="4128" y="1911"/>
              <a:chExt cx="864" cy="634"/>
            </a:xfrm>
          </p:grpSpPr>
          <p:sp>
            <p:nvSpPr>
              <p:cNvPr id="66588" name="AutoShape 30"/>
              <p:cNvSpPr>
                <a:spLocks noChangeArrowheads="1"/>
              </p:cNvSpPr>
              <p:nvPr/>
            </p:nvSpPr>
            <p:spPr bwMode="auto">
              <a:xfrm>
                <a:off x="4128" y="1911"/>
                <a:ext cx="864" cy="633"/>
              </a:xfrm>
              <a:prstGeom prst="roundRect">
                <a:avLst>
                  <a:gd name="adj" fmla="val 157"/>
                </a:avLst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89" name="Text Box 31"/>
              <p:cNvSpPr txBox="1">
                <a:spLocks noChangeArrowheads="1"/>
              </p:cNvSpPr>
              <p:nvPr/>
            </p:nvSpPr>
            <p:spPr bwMode="auto">
              <a:xfrm>
                <a:off x="4128" y="1911"/>
                <a:ext cx="864" cy="63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6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Mitochondria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Nucleus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Endoplasmic reticulum</a:t>
                </a:r>
              </a:p>
              <a:p>
                <a:pPr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200">
                    <a:solidFill>
                      <a:schemeClr val="bg2"/>
                    </a:solidFill>
                  </a:rPr>
                  <a:t>Cell membrane</a:t>
                </a:r>
              </a:p>
            </p:txBody>
          </p:sp>
        </p:grpSp>
        <p:sp>
          <p:nvSpPr>
            <p:cNvPr id="66587" name="AutoShape 32"/>
            <p:cNvSpPr>
              <a:spLocks noChangeArrowheads="1"/>
            </p:cNvSpPr>
            <p:nvPr/>
          </p:nvSpPr>
          <p:spPr bwMode="auto">
            <a:xfrm>
              <a:off x="4128" y="1920"/>
              <a:ext cx="864" cy="624"/>
            </a:xfrm>
            <a:prstGeom prst="roundRect">
              <a:avLst>
                <a:gd name="adj" fmla="val 157"/>
              </a:avLst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580" name="Rectangle 33"/>
          <p:cNvSpPr>
            <a:spLocks noChangeArrowheads="1"/>
          </p:cNvSpPr>
          <p:nvPr/>
        </p:nvSpPr>
        <p:spPr bwMode="auto">
          <a:xfrm>
            <a:off x="131763" y="4724400"/>
            <a:ext cx="5837237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</a:bodyPr>
          <a:lstStyle/>
          <a:p>
            <a:pPr defTabSz="449263">
              <a:lnSpc>
                <a:spcPct val="12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400" dirty="0">
                <a:solidFill>
                  <a:srgbClr val="FFFFFF"/>
                </a:solidFill>
              </a:rPr>
              <a:t>    </a:t>
            </a:r>
            <a:r>
              <a:rPr lang="en-GB" sz="2400" dirty="0" smtClean="0">
                <a:solidFill>
                  <a:srgbClr val="FFFFFF"/>
                </a:solidFill>
              </a:rPr>
              <a:t> </a:t>
            </a:r>
            <a:r>
              <a:rPr lang="en-GB" sz="2800" dirty="0" smtClean="0">
                <a:solidFill>
                  <a:srgbClr val="FFFFFF"/>
                </a:solidFill>
              </a:rPr>
              <a:t>Multi-</a:t>
            </a:r>
            <a:r>
              <a:rPr lang="en-GB" sz="2800" dirty="0" err="1" smtClean="0">
                <a:solidFill>
                  <a:srgbClr val="FFFFFF"/>
                </a:solidFill>
              </a:rPr>
              <a:t>skala</a:t>
            </a:r>
            <a:r>
              <a:rPr lang="en-GB" sz="2800" dirty="0" smtClean="0">
                <a:solidFill>
                  <a:srgbClr val="FFFFFF"/>
                </a:solidFill>
              </a:rPr>
              <a:t>, multi-modal,</a:t>
            </a:r>
          </a:p>
          <a:p>
            <a:pPr defTabSz="449263">
              <a:lnSpc>
                <a:spcPct val="12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smtClean="0">
                <a:solidFill>
                  <a:srgbClr val="FFFFFF"/>
                </a:solidFill>
              </a:rPr>
              <a:t>      </a:t>
            </a:r>
            <a:r>
              <a:rPr lang="en-GB" sz="2800" dirty="0" err="1" smtClean="0">
                <a:solidFill>
                  <a:srgbClr val="FFFFFF"/>
                </a:solidFill>
              </a:rPr>
              <a:t>strukturell</a:t>
            </a:r>
            <a:r>
              <a:rPr lang="en-GB" sz="2800" dirty="0" smtClean="0">
                <a:solidFill>
                  <a:srgbClr val="FFFFFF"/>
                </a:solidFill>
              </a:rPr>
              <a:t> </a:t>
            </a:r>
            <a:r>
              <a:rPr lang="en-GB" sz="2800" dirty="0" err="1" smtClean="0">
                <a:solidFill>
                  <a:srgbClr val="FFFFFF"/>
                </a:solidFill>
              </a:rPr>
              <a:t>og</a:t>
            </a:r>
            <a:r>
              <a:rPr lang="en-GB" sz="2800" dirty="0" smtClean="0">
                <a:solidFill>
                  <a:srgbClr val="FFFFFF"/>
                </a:solidFill>
              </a:rPr>
              <a:t> </a:t>
            </a:r>
            <a:r>
              <a:rPr lang="en-GB" sz="2800" dirty="0" err="1" smtClean="0">
                <a:solidFill>
                  <a:srgbClr val="FFFFFF"/>
                </a:solidFill>
              </a:rPr>
              <a:t>funksjonell</a:t>
            </a:r>
            <a:r>
              <a:rPr lang="en-GB" sz="2800" dirty="0" smtClean="0">
                <a:solidFill>
                  <a:srgbClr val="FFFFFF"/>
                </a:solidFill>
              </a:rPr>
              <a:t/>
            </a:r>
            <a:br>
              <a:rPr lang="en-GB" sz="2800" dirty="0" smtClean="0">
                <a:solidFill>
                  <a:srgbClr val="FFFFFF"/>
                </a:solidFill>
              </a:rPr>
            </a:br>
            <a:r>
              <a:rPr lang="en-GB" sz="2800" dirty="0">
                <a:solidFill>
                  <a:srgbClr val="FFFFFF"/>
                </a:solidFill>
              </a:rPr>
              <a:t>       </a:t>
            </a:r>
            <a:r>
              <a:rPr lang="en-GB" sz="2800" dirty="0" smtClean="0">
                <a:solidFill>
                  <a:srgbClr val="FFFFFF"/>
                </a:solidFill>
              </a:rPr>
              <a:t> </a:t>
            </a:r>
            <a:r>
              <a:rPr lang="en-GB" sz="2800" dirty="0" err="1" smtClean="0">
                <a:solidFill>
                  <a:srgbClr val="FFFFFF"/>
                </a:solidFill>
              </a:rPr>
              <a:t>kvantitativ</a:t>
            </a:r>
            <a:r>
              <a:rPr lang="en-GB" sz="2800" dirty="0" smtClean="0">
                <a:solidFill>
                  <a:srgbClr val="FFFFFF"/>
                </a:solidFill>
              </a:rPr>
              <a:t> </a:t>
            </a:r>
            <a:r>
              <a:rPr lang="en-GB" sz="2800" dirty="0" err="1" smtClean="0">
                <a:solidFill>
                  <a:srgbClr val="FFFFFF"/>
                </a:solidFill>
              </a:rPr>
              <a:t>bildediagnostikk</a:t>
            </a:r>
            <a:r>
              <a:rPr lang="en-GB" sz="2800" dirty="0" smtClean="0">
                <a:solidFill>
                  <a:srgbClr val="FFFFFF"/>
                </a:solidFill>
              </a:rPr>
              <a:t> …</a:t>
            </a:r>
            <a:endParaRPr lang="en-GB" sz="2800" dirty="0">
              <a:solidFill>
                <a:srgbClr val="FFFFFF"/>
              </a:solidFill>
            </a:endParaRPr>
          </a:p>
        </p:txBody>
      </p:sp>
      <p:pic>
        <p:nvPicPr>
          <p:cNvPr id="66581" name="Picture 34"/>
          <p:cNvPicPr>
            <a:picLocks noChangeAspect="1" noChangeArrowheads="1"/>
          </p:cNvPicPr>
          <p:nvPr/>
        </p:nvPicPr>
        <p:blipFill>
          <a:blip r:embed="rId9"/>
          <a:srcRect t="1146" r="4074" b="764"/>
          <a:stretch>
            <a:fillRect/>
          </a:stretch>
        </p:blipFill>
        <p:spPr bwMode="auto">
          <a:xfrm>
            <a:off x="7235825" y="600075"/>
            <a:ext cx="1793875" cy="2444750"/>
          </a:xfrm>
          <a:prstGeom prst="rect">
            <a:avLst/>
          </a:prstGeom>
          <a:noFill/>
          <a:ln w="12700">
            <a:solidFill>
              <a:srgbClr val="FFFFFF"/>
            </a:solidFill>
            <a:miter lim="800000"/>
            <a:headEnd/>
            <a:tailEnd/>
          </a:ln>
        </p:spPr>
      </p:pic>
      <p:pic>
        <p:nvPicPr>
          <p:cNvPr id="66582" name="Picture 3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38913" y="361950"/>
            <a:ext cx="2571750" cy="206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6583" name="Text Box 36"/>
          <p:cNvSpPr txBox="1">
            <a:spLocks noChangeArrowheads="1"/>
          </p:cNvSpPr>
          <p:nvPr/>
        </p:nvSpPr>
        <p:spPr bwMode="auto">
          <a:xfrm>
            <a:off x="7732713" y="2995613"/>
            <a:ext cx="13049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600">
                <a:solidFill>
                  <a:srgbClr val="FFFF00"/>
                </a:solidFill>
                <a:latin typeface="Times New Roman" charset="0"/>
              </a:rPr>
              <a:t>”Physiomics”</a:t>
            </a:r>
            <a:endParaRPr lang="en-US" sz="1600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6584" name="Text Box 39"/>
          <p:cNvSpPr txBox="1">
            <a:spLocks noChangeArrowheads="1"/>
          </p:cNvSpPr>
          <p:nvPr/>
        </p:nvSpPr>
        <p:spPr bwMode="auto">
          <a:xfrm>
            <a:off x="69850" y="19050"/>
            <a:ext cx="23732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FREMTIDEN …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66585" name="Text Box 12"/>
          <p:cNvSpPr txBox="1">
            <a:spLocks noChangeArrowheads="1"/>
          </p:cNvSpPr>
          <p:nvPr/>
        </p:nvSpPr>
        <p:spPr bwMode="auto">
          <a:xfrm>
            <a:off x="7472363" y="0"/>
            <a:ext cx="148870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1200" b="1" dirty="0" smtClean="0">
                <a:solidFill>
                  <a:srgbClr val="FFFFFF"/>
                </a:solidFill>
              </a:rPr>
              <a:t>fra </a:t>
            </a:r>
            <a:r>
              <a:rPr lang="nb-NO" sz="1200" b="1" dirty="0" err="1">
                <a:solidFill>
                  <a:srgbClr val="FFFFFF"/>
                </a:solidFill>
              </a:rPr>
              <a:t>nano</a:t>
            </a:r>
            <a:r>
              <a:rPr lang="nb-NO" sz="1200" b="1" dirty="0">
                <a:solidFill>
                  <a:srgbClr val="FFFFFF"/>
                </a:solidFill>
              </a:rPr>
              <a:t> </a:t>
            </a:r>
            <a:r>
              <a:rPr lang="nb-NO" sz="1200" b="1" dirty="0" smtClean="0">
                <a:solidFill>
                  <a:srgbClr val="FFFFFF"/>
                </a:solidFill>
              </a:rPr>
              <a:t>til makro</a:t>
            </a:r>
            <a:endParaRPr lang="en-US"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70044" y="930206"/>
            <a:ext cx="7046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b="1" dirty="0" smtClean="0">
                <a:latin typeface="Arial" charset="0"/>
              </a:rPr>
              <a:t>SYSTEMS BIOLOGY </a:t>
            </a:r>
            <a:r>
              <a:rPr lang="nb-NO" sz="1600" dirty="0">
                <a:latin typeface="Arial" charset="0"/>
              </a:rPr>
              <a:t>,</a:t>
            </a:r>
            <a:r>
              <a:rPr lang="nb-NO" sz="1600" dirty="0" smtClean="0">
                <a:latin typeface="Arial" charset="0"/>
              </a:rPr>
              <a:t> </a:t>
            </a:r>
            <a:r>
              <a:rPr lang="nb-NO" sz="1600" b="1" dirty="0" smtClean="0">
                <a:latin typeface="Arial" charset="0"/>
              </a:rPr>
              <a:t>SYSTEMS MEDICINE  </a:t>
            </a:r>
            <a:r>
              <a:rPr lang="nb-NO" sz="1600" smtClean="0">
                <a:latin typeface="Arial" charset="0"/>
              </a:rPr>
              <a:t>and</a:t>
            </a:r>
            <a:r>
              <a:rPr lang="nb-NO" sz="1600" b="1" smtClean="0">
                <a:latin typeface="Arial" charset="0"/>
              </a:rPr>
              <a:t>  </a:t>
            </a:r>
            <a:r>
              <a:rPr lang="nb-NO" sz="1600" b="1" smtClean="0">
                <a:latin typeface="Arial" charset="0"/>
              </a:rPr>
              <a:t>RADIOMICS</a:t>
            </a:r>
            <a:endParaRPr lang="en-US" sz="1600" dirty="0">
              <a:latin typeface="Arial" charset="0"/>
            </a:endParaRPr>
          </a:p>
        </p:txBody>
      </p:sp>
      <p:sp>
        <p:nvSpPr>
          <p:cNvPr id="51" name="Text Box 3"/>
          <p:cNvSpPr txBox="1">
            <a:spLocks noChangeArrowheads="1"/>
          </p:cNvSpPr>
          <p:nvPr/>
        </p:nvSpPr>
        <p:spPr bwMode="auto">
          <a:xfrm>
            <a:off x="326412" y="1595670"/>
            <a:ext cx="6739061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1600" b="1" dirty="0" smtClean="0">
                <a:latin typeface="Arial" charset="0"/>
                <a:ea typeface="Arial" charset="0"/>
                <a:cs typeface="Arial" charset="0"/>
              </a:rPr>
              <a:t>INTERDISCIPLINARITY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16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  <a:endParaRPr lang="nb-NO" sz="1600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nb-NO" sz="105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nb-NO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4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nb-NO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addressing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multi-scale nature of organs and tissues in health and disease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84708" y="152635"/>
            <a:ext cx="525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The future of </a:t>
            </a:r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radiology </a:t>
            </a:r>
            <a:r>
              <a:rPr lang="is-IS" sz="24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86344" y="235558"/>
            <a:ext cx="998124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mindset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skillset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toolset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7401170" y="449435"/>
            <a:ext cx="161186" cy="13479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5" name="TextBox 54"/>
          <p:cNvSpPr txBox="1"/>
          <p:nvPr/>
        </p:nvSpPr>
        <p:spPr>
          <a:xfrm>
            <a:off x="7777453" y="1645079"/>
            <a:ext cx="124580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- open science</a:t>
            </a:r>
          </a:p>
          <a:p>
            <a:endParaRPr lang="en-US" sz="8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- reproducible </a:t>
            </a:r>
          </a:p>
          <a:p>
            <a:r>
              <a:rPr lang="en-US" sz="11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research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11977" y="2755806"/>
            <a:ext cx="7315959" cy="3459366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598241" cy="41549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Atom</a:t>
              </a:r>
            </a:p>
            <a:p>
              <a:r>
                <a:rPr lang="en-US" sz="1050" dirty="0" smtClean="0"/>
                <a:t>10</a:t>
              </a:r>
              <a:r>
                <a:rPr lang="en-US" sz="1050" baseline="30000" dirty="0" smtClean="0"/>
                <a:t>-12 </a:t>
              </a:r>
              <a:r>
                <a:rPr lang="en-US" sz="1000" dirty="0" err="1" smtClean="0"/>
                <a:t>m</a:t>
              </a:r>
              <a:endParaRPr lang="en-US" sz="105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647934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Protein</a:t>
              </a:r>
            </a:p>
            <a:p>
              <a:r>
                <a:rPr lang="en-US" sz="1050" dirty="0" smtClean="0"/>
                <a:t>  10</a:t>
              </a:r>
              <a:r>
                <a:rPr lang="en-US" sz="1050" baseline="30000" dirty="0" smtClean="0"/>
                <a:t>-9 </a:t>
              </a:r>
              <a:r>
                <a:rPr lang="en-US" sz="1000" dirty="0" err="1" smtClean="0"/>
                <a:t>m</a:t>
              </a:r>
              <a:endParaRPr lang="en-US" sz="1000" dirty="0" smtClean="0"/>
            </a:p>
            <a:p>
              <a:endParaRPr lang="en-US" sz="105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553357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Cell</a:t>
              </a:r>
            </a:p>
            <a:p>
              <a:r>
                <a:rPr lang="en-US" sz="1050" dirty="0" smtClean="0"/>
                <a:t>10</a:t>
              </a:r>
              <a:r>
                <a:rPr lang="en-US" sz="1050" baseline="30000" dirty="0" smtClean="0"/>
                <a:t>-6 </a:t>
              </a:r>
              <a:r>
                <a:rPr lang="en-US" sz="1000" dirty="0" err="1" smtClean="0"/>
                <a:t>m</a:t>
              </a:r>
              <a:endParaRPr lang="en-US" sz="1000" dirty="0" smtClean="0"/>
            </a:p>
            <a:p>
              <a:endParaRPr lang="en-US" sz="10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11065" cy="58477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Tissue</a:t>
              </a:r>
            </a:p>
            <a:p>
              <a:r>
                <a:rPr lang="en-US" sz="1050" dirty="0" smtClean="0"/>
                <a:t>10</a:t>
              </a:r>
              <a:r>
                <a:rPr lang="en-US" sz="1050" baseline="30000" dirty="0" smtClean="0"/>
                <a:t>-3 </a:t>
              </a:r>
              <a:r>
                <a:rPr lang="en-US" sz="1000" dirty="0" err="1" smtClean="0"/>
                <a:t>m</a:t>
              </a:r>
              <a:endParaRPr lang="en-US" sz="1000" dirty="0" smtClean="0"/>
            </a:p>
            <a:p>
              <a:endParaRPr lang="en-US" sz="105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7585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/>
                <a:t>   Organ</a:t>
              </a:r>
            </a:p>
            <a:p>
              <a:r>
                <a:rPr lang="en-US" sz="1050" dirty="0" smtClean="0"/>
                <a:t>    10</a:t>
              </a:r>
              <a:r>
                <a:rPr lang="en-US" sz="1050" baseline="30000" dirty="0" smtClean="0"/>
                <a:t>0 </a:t>
              </a:r>
              <a:r>
                <a:rPr lang="en-US" sz="1000" dirty="0" err="1" smtClean="0"/>
                <a:t>m</a:t>
              </a:r>
              <a:endParaRPr lang="en-US" sz="1000" dirty="0" smtClean="0"/>
            </a:p>
            <a:p>
              <a:r>
                <a:rPr lang="en-US" sz="1000" dirty="0" smtClean="0"/>
                <a:t>  Anatomy</a:t>
              </a:r>
            </a:p>
            <a:p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/>
                <a:t>   Organ system</a:t>
              </a:r>
            </a:p>
            <a:p>
              <a:r>
                <a:rPr lang="en-US" sz="1050" b="1" dirty="0" smtClean="0"/>
                <a:t>    &amp; organism</a:t>
              </a:r>
            </a:p>
            <a:p>
              <a:r>
                <a:rPr lang="en-US" sz="1050" dirty="0" smtClean="0"/>
                <a:t>      </a:t>
              </a:r>
              <a:r>
                <a:rPr lang="en-US" sz="1000" dirty="0" smtClean="0"/>
                <a:t>Physiology</a:t>
              </a:r>
            </a:p>
            <a:p>
              <a:endParaRPr 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1964" y="3412129"/>
              <a:ext cx="748923" cy="43088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Gene</a:t>
              </a:r>
            </a:p>
            <a:p>
              <a:pPr algn="ctr"/>
              <a:r>
                <a:rPr lang="en-US" sz="105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97975" y="3412129"/>
              <a:ext cx="1220206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95877" y="3424529"/>
              <a:ext cx="1329210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87545" y="3366929"/>
              <a:ext cx="830676" cy="57708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Ordinary</a:t>
              </a:r>
            </a:p>
            <a:p>
              <a:pPr algn="ctr"/>
              <a:r>
                <a:rPr lang="en-US" sz="1050" dirty="0" smtClean="0"/>
                <a:t>Differential</a:t>
              </a:r>
            </a:p>
            <a:p>
              <a:pPr algn="ctr"/>
              <a:r>
                <a:rPr lang="en-US" sz="105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9498" y="3379329"/>
              <a:ext cx="1311576" cy="57708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Continuum models</a:t>
              </a:r>
            </a:p>
            <a:p>
              <a:pPr algn="ctr"/>
              <a:r>
                <a:rPr lang="en-US" sz="1050" dirty="0" smtClean="0"/>
                <a:t>(Partial Differential</a:t>
              </a:r>
            </a:p>
            <a:p>
              <a:pPr algn="ctr"/>
              <a:r>
                <a:rPr lang="en-US" sz="105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68387" y="3401729"/>
              <a:ext cx="1218603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76406" y="4432855"/>
              <a:ext cx="1303562" cy="56169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-6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molecular events</a:t>
              </a:r>
            </a:p>
            <a:p>
              <a:pPr algn="ctr"/>
              <a:r>
                <a:rPr lang="en-US" sz="1000" dirty="0" smtClean="0"/>
                <a:t>(ion channel gating)</a:t>
              </a:r>
              <a:endParaRPr lang="en-US" sz="105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78398" y="4433607"/>
              <a:ext cx="944489" cy="56169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-3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diffusion</a:t>
              </a:r>
            </a:p>
            <a:p>
              <a:pPr algn="ctr"/>
              <a:r>
                <a:rPr lang="en-US" sz="1000" dirty="0" smtClean="0"/>
                <a:t>cell </a:t>
              </a:r>
              <a:r>
                <a:rPr lang="en-US" sz="1000" dirty="0" err="1" smtClean="0"/>
                <a:t>signalling</a:t>
              </a:r>
              <a:endParaRPr lang="en-US" sz="105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57031" y="4443837"/>
              <a:ext cx="604653" cy="42319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0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08880" y="4444589"/>
              <a:ext cx="604653" cy="42319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3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17727" y="4464297"/>
              <a:ext cx="652743" cy="56169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6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protein</a:t>
              </a:r>
            </a:p>
            <a:p>
              <a:pPr algn="ctr"/>
              <a:r>
                <a:rPr lang="en-US" sz="10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7179" y="4465049"/>
              <a:ext cx="590226" cy="56169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smtClean="0"/>
                <a:t>10</a:t>
              </a:r>
              <a:r>
                <a:rPr lang="en-US" sz="1050" baseline="30000" dirty="0" smtClean="0"/>
                <a:t>9 </a:t>
              </a:r>
              <a:r>
                <a:rPr lang="en-US" sz="1000" dirty="0" err="1" smtClean="0"/>
                <a:t>s</a:t>
              </a:r>
              <a:endParaRPr lang="en-US" sz="1000" dirty="0" smtClean="0"/>
            </a:p>
            <a:p>
              <a:pPr algn="ctr"/>
              <a:r>
                <a:rPr lang="en-US" sz="1000" dirty="0" smtClean="0"/>
                <a:t>human</a:t>
              </a:r>
            </a:p>
            <a:p>
              <a:pPr algn="ctr"/>
              <a:r>
                <a:rPr lang="en-US" sz="10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7128616" y="3397157"/>
            <a:ext cx="998313" cy="128465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105817" y="3374200"/>
            <a:ext cx="148920" cy="1284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096264" y="3392566"/>
            <a:ext cx="1182332" cy="4591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6442197" y="4001863"/>
            <a:ext cx="1372178" cy="660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63589" y="3568191"/>
            <a:ext cx="277446" cy="141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Brain</a:t>
            </a:r>
            <a:endParaRPr lang="en-US" sz="500" dirty="0"/>
          </a:p>
        </p:txBody>
      </p:sp>
      <p:sp>
        <p:nvSpPr>
          <p:cNvPr id="39" name="TextBox 38"/>
          <p:cNvSpPr txBox="1"/>
          <p:nvPr/>
        </p:nvSpPr>
        <p:spPr>
          <a:xfrm>
            <a:off x="8070637" y="3742176"/>
            <a:ext cx="301433" cy="206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/>
              <a:t>Spinal</a:t>
            </a:r>
          </a:p>
          <a:p>
            <a:r>
              <a:rPr lang="en-US" sz="500" dirty="0" smtClean="0"/>
              <a:t> cord</a:t>
            </a:r>
            <a:endParaRPr lang="en-US" sz="500" dirty="0"/>
          </a:p>
        </p:txBody>
      </p:sp>
      <p:sp>
        <p:nvSpPr>
          <p:cNvPr id="40" name="TextBox 39"/>
          <p:cNvSpPr txBox="1"/>
          <p:nvPr/>
        </p:nvSpPr>
        <p:spPr>
          <a:xfrm>
            <a:off x="8053052" y="4143395"/>
            <a:ext cx="312093" cy="33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err="1" smtClean="0"/>
              <a:t>Peri</a:t>
            </a:r>
            <a:r>
              <a:rPr lang="en-US" sz="500" dirty="0" smtClean="0"/>
              <a:t>-</a:t>
            </a:r>
          </a:p>
          <a:p>
            <a:r>
              <a:rPr lang="en-US" sz="500" dirty="0" err="1" smtClean="0"/>
              <a:t>pheral</a:t>
            </a:r>
            <a:endParaRPr lang="en-US" sz="500" dirty="0" smtClean="0"/>
          </a:p>
          <a:p>
            <a:r>
              <a:rPr lang="en-US" sz="500" dirty="0" smtClean="0"/>
              <a:t>nerves</a:t>
            </a:r>
          </a:p>
          <a:p>
            <a:endParaRPr lang="en-US" sz="500" dirty="0"/>
          </a:p>
        </p:txBody>
      </p:sp>
      <p:sp>
        <p:nvSpPr>
          <p:cNvPr id="41" name="Rectangle 40"/>
          <p:cNvSpPr/>
          <p:nvPr/>
        </p:nvSpPr>
        <p:spPr>
          <a:xfrm>
            <a:off x="5949072" y="3492112"/>
            <a:ext cx="806358" cy="9303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261" y="3602259"/>
            <a:ext cx="846714" cy="6725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3371100" y="3576431"/>
            <a:ext cx="1005429" cy="69837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063" y="3568190"/>
            <a:ext cx="951935" cy="7066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9050" y="3293177"/>
            <a:ext cx="1021320" cy="11315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039" y="3297315"/>
            <a:ext cx="642726" cy="14282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8268" y="5224568"/>
            <a:ext cx="437355" cy="206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/>
              <a:t>TIME</a:t>
            </a:r>
            <a:r>
              <a:rPr lang="en-US" sz="1000" dirty="0" smtClean="0"/>
              <a:t>: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26412" y="2896138"/>
            <a:ext cx="542630" cy="2065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sng" dirty="0" smtClean="0"/>
              <a:t>SPACE</a:t>
            </a:r>
            <a:r>
              <a:rPr lang="en-US" sz="1000" dirty="0" smtClean="0"/>
              <a:t>:</a:t>
            </a:r>
            <a:endParaRPr lang="en-US" sz="1000" dirty="0"/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719572" y="6453598"/>
            <a:ext cx="8208912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54803" y="2672916"/>
            <a:ext cx="8346341" cy="9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4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2464"/>
            <a:ext cx="9144000" cy="369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414" b="5118"/>
          <a:stretch/>
        </p:blipFill>
        <p:spPr>
          <a:xfrm>
            <a:off x="0" y="8620"/>
            <a:ext cx="9144000" cy="2990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851" y="548680"/>
            <a:ext cx="7998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Department of Biomedicine, </a:t>
            </a:r>
            <a:r>
              <a:rPr lang="en-US" sz="1600" dirty="0" err="1" smtClean="0"/>
              <a:t>UiB</a:t>
            </a:r>
            <a:r>
              <a:rPr lang="en-US" sz="1600" dirty="0" smtClean="0"/>
              <a:t>                                </a:t>
            </a:r>
            <a:r>
              <a:rPr lang="en-US" sz="1600" dirty="0" smtClean="0">
                <a:solidFill>
                  <a:srgbClr val="7030A0"/>
                </a:solidFill>
              </a:rPr>
              <a:t>-&gt; </a:t>
            </a:r>
            <a:r>
              <a:rPr lang="en-US" sz="1600" b="1" dirty="0" smtClean="0">
                <a:solidFill>
                  <a:srgbClr val="7030A0"/>
                </a:solidFill>
              </a:rPr>
              <a:t>The new V</a:t>
            </a:r>
            <a:r>
              <a:rPr lang="en-US" sz="1600" b="1" dirty="0" smtClean="0">
                <a:solidFill>
                  <a:srgbClr val="7030A0"/>
                </a:solidFill>
              </a:rPr>
              <a:t>isualization </a:t>
            </a:r>
            <a:r>
              <a:rPr lang="en-US" sz="1600" b="1" dirty="0" smtClean="0">
                <a:solidFill>
                  <a:srgbClr val="7030A0"/>
                </a:solidFill>
              </a:rPr>
              <a:t>ce</a:t>
            </a:r>
            <a:r>
              <a:rPr lang="en-US" sz="1600" b="1" dirty="0" smtClean="0">
                <a:solidFill>
                  <a:srgbClr val="7030A0"/>
                </a:solidFill>
              </a:rPr>
              <a:t>nter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3646" y="1556792"/>
            <a:ext cx="6656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Takk</a:t>
            </a:r>
            <a:r>
              <a:rPr lang="en-US" sz="4000" dirty="0" smtClean="0"/>
              <a:t> for </a:t>
            </a:r>
            <a:r>
              <a:rPr lang="en-US" sz="4000" dirty="0" err="1" smtClean="0"/>
              <a:t>oppmerksomheten</a:t>
            </a:r>
            <a:r>
              <a:rPr lang="en-US" sz="4000" dirty="0" smtClean="0"/>
              <a:t> 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286053" y="5192803"/>
            <a:ext cx="348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www.computationalmedicine.no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97005" y="4024040"/>
            <a:ext cx="218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www.radiomics.org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8229" y="5696859"/>
            <a:ext cx="5562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github.com/arvidl/computational-medicine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22104" y="6156012"/>
            <a:ext cx="5634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github.com/arvidl/functional-kidney-imaging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97005" y="3619486"/>
            <a:ext cx="2146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www.rsna.org/qiba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829" y="450447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icm.jhu.edu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94112" y="3160333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en.wikipedia.org/wiki/Imaging_biomarker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099"/>
          <a:stretch/>
        </p:blipFill>
        <p:spPr>
          <a:xfrm>
            <a:off x="12700" y="8620"/>
            <a:ext cx="9114193" cy="6714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00" y="296652"/>
            <a:ext cx="2374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Quantitative</a:t>
            </a:r>
          </a:p>
          <a:p>
            <a:r>
              <a:rPr lang="en-US" sz="3200" dirty="0" smtClean="0"/>
              <a:t>imaging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00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299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Quantitative imaging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0185" t="3940" r="5093" b="2721"/>
          <a:stretch/>
        </p:blipFill>
        <p:spPr>
          <a:xfrm>
            <a:off x="1079612" y="816755"/>
            <a:ext cx="7747000" cy="581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299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Quantitative imaging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200"/>
            <a:ext cx="9144000" cy="5671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541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299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Quantitative imaging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840"/>
            <a:ext cx="9144000" cy="60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1"/>
            <a:ext cx="8392660" cy="47259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8854" y="620688"/>
            <a:ext cx="5685354" cy="38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Computational medicine        Systems medicine 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3508" y="6381510"/>
            <a:ext cx="36537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63310" y="620688"/>
            <a:ext cx="291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>
                <a:latin typeface="Arial" charset="0"/>
                <a:ea typeface="Arial" charset="0"/>
                <a:cs typeface="Arial" charset="0"/>
              </a:rPr>
              <a:t>~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9442" y="93021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Computational biology                          Systems biology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1496" y="1109847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“ </a:t>
            </a:r>
            <a:r>
              <a:rPr lang="en-US" sz="1600" dirty="0" err="1" smtClean="0"/>
              <a:t>Beregningsorientert</a:t>
            </a:r>
            <a:r>
              <a:rPr lang="en-US" sz="1600" dirty="0" smtClean="0"/>
              <a:t> </a:t>
            </a:r>
            <a:r>
              <a:rPr lang="en-US" sz="1600" dirty="0" err="1" smtClean="0"/>
              <a:t>medisin</a:t>
            </a:r>
            <a:r>
              <a:rPr lang="en-US" sz="1600" dirty="0" smtClean="0"/>
              <a:t> “</a:t>
            </a:r>
            <a:endParaRPr lang="en-US" sz="16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843808" y="462353"/>
            <a:ext cx="72008" cy="2663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16216" y="462353"/>
            <a:ext cx="108012" cy="2663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7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299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Quantitative imaging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3704"/>
          <a:stretch/>
        </p:blipFill>
        <p:spPr>
          <a:xfrm>
            <a:off x="0" y="0"/>
            <a:ext cx="9132513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7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720440"/>
            <a:ext cx="1692188" cy="260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83768" cy="18448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08" y="8620"/>
            <a:ext cx="2990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Quantitative imaging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548680"/>
            <a:ext cx="1313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texture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2963"/>
          <a:stretch/>
        </p:blipFill>
        <p:spPr>
          <a:xfrm>
            <a:off x="0" y="0"/>
            <a:ext cx="9123343" cy="665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5597" y="8620"/>
            <a:ext cx="23042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Quantitative imaging</a:t>
            </a:r>
          </a:p>
        </p:txBody>
      </p:sp>
    </p:spTree>
    <p:extLst>
      <p:ext uri="{BB962C8B-B14F-4D97-AF65-F5344CB8AC3E}">
        <p14:creationId xmlns:p14="http://schemas.microsoft.com/office/powerpoint/2010/main" val="148595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593"/>
          <a:stretch/>
        </p:blipFill>
        <p:spPr>
          <a:xfrm>
            <a:off x="254000" y="0"/>
            <a:ext cx="8627591" cy="668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7524" y="80628"/>
            <a:ext cx="8640960" cy="50405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72300" y="6345324"/>
            <a:ext cx="16173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6) Prof. </a:t>
            </a:r>
            <a:r>
              <a:rPr lang="en-US" sz="1000" dirty="0" err="1" smtClean="0"/>
              <a:t>Ingfrid</a:t>
            </a:r>
            <a:r>
              <a:rPr lang="en-US" sz="1000" dirty="0" smtClean="0"/>
              <a:t> </a:t>
            </a:r>
            <a:r>
              <a:rPr lang="en-US" sz="1000" dirty="0" err="1" smtClean="0"/>
              <a:t>Haldorsen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35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6404"/>
          <a:stretch/>
        </p:blipFill>
        <p:spPr>
          <a:xfrm>
            <a:off x="0" y="152636"/>
            <a:ext cx="9144000" cy="1540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105" t="33347" r="3246"/>
          <a:stretch/>
        </p:blipFill>
        <p:spPr>
          <a:xfrm>
            <a:off x="179512" y="2528900"/>
            <a:ext cx="8786795" cy="3240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7524" y="188640"/>
            <a:ext cx="8640960" cy="504056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8769" y="5111107"/>
            <a:ext cx="841723" cy="103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9147" y="4454137"/>
            <a:ext cx="687396" cy="84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8017" y="3263093"/>
            <a:ext cx="587697" cy="942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84152" y="3949281"/>
            <a:ext cx="1250886" cy="102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6"/>
          <a:srcRect l="6874" t="3499" r="6876" b="3499"/>
          <a:stretch>
            <a:fillRect/>
          </a:stretch>
        </p:blipFill>
        <p:spPr bwMode="auto">
          <a:xfrm>
            <a:off x="1094814" y="2266314"/>
            <a:ext cx="878917" cy="834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6736" y="1708559"/>
            <a:ext cx="687506" cy="103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84726" y="1412858"/>
            <a:ext cx="394470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300337" y="1981619"/>
            <a:ext cx="515285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243447" y="2348564"/>
            <a:ext cx="650545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33681" y="2945052"/>
            <a:ext cx="349821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053178" y="3663981"/>
            <a:ext cx="490334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6658962" y="4166695"/>
            <a:ext cx="469322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8180590" y="4840983"/>
            <a:ext cx="649232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43447" y="2674714"/>
            <a:ext cx="910986" cy="85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9">
            <a:lum bright="12000" contrast="18000"/>
          </a:blip>
          <a:srcRect/>
          <a:stretch>
            <a:fillRect/>
          </a:stretch>
        </p:blipFill>
        <p:spPr bwMode="auto">
          <a:xfrm>
            <a:off x="4333709" y="1877923"/>
            <a:ext cx="1540432" cy="126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6398613" y="1823988"/>
            <a:ext cx="717519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smtClean="0">
                <a:solidFill>
                  <a:srgbClr val="7F7F7F"/>
                </a:solidFill>
              </a:rPr>
              <a:t>Clinical US</a:t>
            </a:r>
            <a:endParaRPr lang="en-GB" sz="105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1520" y="4430836"/>
            <a:ext cx="996340" cy="163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14661" y="4483648"/>
            <a:ext cx="1332508" cy="123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756472" y="4701740"/>
            <a:ext cx="1289064" cy="14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496159" y="4178531"/>
            <a:ext cx="322243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smtClean="0">
                <a:solidFill>
                  <a:srgbClr val="7F7F7F"/>
                </a:solidFill>
              </a:rPr>
              <a:t>EM</a:t>
            </a:r>
            <a:endParaRPr lang="en-GB" sz="105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1544972" y="4206641"/>
            <a:ext cx="605896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err="1" smtClean="0">
                <a:solidFill>
                  <a:srgbClr val="7F7F7F"/>
                </a:solidFill>
              </a:rPr>
              <a:t>Confocal</a:t>
            </a:r>
            <a:endParaRPr lang="en-GB" sz="105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2730241" y="4459100"/>
            <a:ext cx="741157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smtClean="0">
                <a:solidFill>
                  <a:srgbClr val="7F7F7F"/>
                </a:solidFill>
              </a:rPr>
              <a:t>Animal </a:t>
            </a:r>
            <a:r>
              <a:rPr lang="en-GB" sz="1050" dirty="0" err="1" smtClean="0">
                <a:solidFill>
                  <a:srgbClr val="7F7F7F"/>
                </a:solidFill>
              </a:rPr>
              <a:t>MRl</a:t>
            </a:r>
            <a:endParaRPr lang="en-GB" sz="105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1677" y="2044460"/>
            <a:ext cx="1093998" cy="209533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7895749" y="1990734"/>
            <a:ext cx="928945" cy="22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smtClean="0">
                <a:solidFill>
                  <a:srgbClr val="7F7F7F"/>
                </a:solidFill>
              </a:rPr>
              <a:t>Clinical PET/CT</a:t>
            </a:r>
            <a:endParaRPr lang="en-GB" sz="105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4684152" y="1561443"/>
            <a:ext cx="767421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dirty="0" smtClean="0">
                <a:solidFill>
                  <a:srgbClr val="7F7F7F"/>
                </a:solidFill>
              </a:rPr>
              <a:t>Clinical MRI</a:t>
            </a:r>
            <a:endParaRPr lang="en-GB" sz="105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7948" y="2290713"/>
            <a:ext cx="940925" cy="24792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7073" y="5518622"/>
            <a:ext cx="1709995" cy="8780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5616" y="5345304"/>
            <a:ext cx="1258742" cy="74799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563539" y="3120141"/>
            <a:ext cx="1408020" cy="196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 GE + 2 x Siemens  3 Tesla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2711999" y="6146579"/>
            <a:ext cx="1479196" cy="196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7 Tesla  </a:t>
            </a:r>
            <a:r>
              <a:rPr lang="en-US" sz="800" dirty="0" err="1" smtClean="0"/>
              <a:t>Bruker</a:t>
            </a:r>
            <a:r>
              <a:rPr lang="en-US" sz="800" dirty="0"/>
              <a:t> </a:t>
            </a:r>
            <a:r>
              <a:rPr lang="en-US" sz="800" dirty="0" err="1" smtClean="0"/>
              <a:t>Pharmascan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6482" y="4749798"/>
            <a:ext cx="1305077" cy="615577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917701" y="3873529"/>
            <a:ext cx="791059" cy="23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50" b="1" dirty="0" smtClean="0">
                <a:solidFill>
                  <a:srgbClr val="7F7F7F"/>
                </a:solidFill>
              </a:rPr>
              <a:t>Microscopy</a:t>
            </a:r>
            <a:endParaRPr lang="en-GB" sz="105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30603" y="719989"/>
            <a:ext cx="626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Imaging-based systems </a:t>
            </a:r>
            <a:r>
              <a:rPr lang="en-US" sz="3200" dirty="0">
                <a:ea typeface="Arial" charset="0"/>
                <a:cs typeface="Arial" charset="0"/>
              </a:rPr>
              <a:t>m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edicine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87201"/>
            <a:ext cx="2845750" cy="5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447764" y="224644"/>
            <a:ext cx="6516725" cy="6408712"/>
            <a:chOff x="3059832" y="804249"/>
            <a:chExt cx="5364597" cy="51715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613"/>
            <a:stretch/>
          </p:blipFill>
          <p:spPr>
            <a:xfrm>
              <a:off x="3059832" y="804249"/>
              <a:ext cx="5340268" cy="51715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 rot="16200000">
              <a:off x="4538429" y="3287276"/>
              <a:ext cx="2008030" cy="2592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7455331" y="3324215"/>
              <a:ext cx="1678902" cy="25929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0222" y="116632"/>
            <a:ext cx="2413546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Arial" charset="0"/>
                <a:ea typeface="Arial" charset="0"/>
                <a:cs typeface="Arial" charset="0"/>
              </a:rPr>
              <a:t>MULTISCALE</a:t>
            </a:r>
            <a:endParaRPr lang="en-US" sz="2800" u="sng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0131" y="188640"/>
            <a:ext cx="1329210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Spatial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scales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76156" y="188640"/>
            <a:ext cx="1157689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scales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526" y="6414915"/>
            <a:ext cx="1837010" cy="2328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www.humanbrainproject.eu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888" y="2888940"/>
            <a:ext cx="15568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Neurology</a:t>
            </a:r>
          </a:p>
          <a:p>
            <a:endParaRPr lang="en-US" dirty="0"/>
          </a:p>
          <a:p>
            <a:r>
              <a:rPr lang="en-US" dirty="0" smtClean="0"/>
              <a:t>        &amp;</a:t>
            </a:r>
          </a:p>
          <a:p>
            <a:endParaRPr lang="en-US" dirty="0"/>
          </a:p>
          <a:p>
            <a:r>
              <a:rPr lang="en-US" dirty="0"/>
              <a:t>n</a:t>
            </a:r>
            <a:r>
              <a:rPr lang="en-US" dirty="0" smtClean="0"/>
              <a:t>euroscience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6" y="24678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0" y="0"/>
            <a:ext cx="9144000" cy="66294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9155" name="Picture 3" descr="Picture 2.png"/>
          <p:cNvPicPr>
            <a:picLocks noChangeAspect="1"/>
          </p:cNvPicPr>
          <p:nvPr/>
        </p:nvPicPr>
        <p:blipFill>
          <a:blip r:embed="rId3">
            <a:lum bright="-12000" contrast="20000"/>
          </a:blip>
          <a:srcRect/>
          <a:stretch>
            <a:fillRect/>
          </a:stretch>
        </p:blipFill>
        <p:spPr bwMode="auto">
          <a:xfrm>
            <a:off x="52388" y="169863"/>
            <a:ext cx="2232025" cy="219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Picture 3.png"/>
          <p:cNvPicPr>
            <a:picLocks noChangeAspect="1"/>
          </p:cNvPicPr>
          <p:nvPr/>
        </p:nvPicPr>
        <p:blipFill>
          <a:blip r:embed="rId4">
            <a:lum bright="-14000" contrast="16000"/>
          </a:blip>
          <a:srcRect/>
          <a:stretch>
            <a:fillRect/>
          </a:stretch>
        </p:blipFill>
        <p:spPr bwMode="auto">
          <a:xfrm>
            <a:off x="2286000" y="169863"/>
            <a:ext cx="2743200" cy="142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6" descr="Picture 5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8" y="4002088"/>
            <a:ext cx="4519612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7" descr="Picture 6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8800" y="1600200"/>
            <a:ext cx="1879600" cy="1503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1066800" y="3048000"/>
            <a:ext cx="2362200" cy="1600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60" name="TextBox 28"/>
          <p:cNvSpPr txBox="1">
            <a:spLocks noChangeArrowheads="1"/>
          </p:cNvSpPr>
          <p:nvPr/>
        </p:nvSpPr>
        <p:spPr bwMode="auto">
          <a:xfrm>
            <a:off x="2209800" y="1990725"/>
            <a:ext cx="1425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FA values of left</a:t>
            </a:r>
          </a:p>
          <a:p>
            <a:r>
              <a:rPr lang="en-US" sz="1200"/>
              <a:t> corticospinal tract</a:t>
            </a:r>
          </a:p>
        </p:txBody>
      </p:sp>
      <p:sp>
        <p:nvSpPr>
          <p:cNvPr id="49161" name="TextBox 29"/>
          <p:cNvSpPr txBox="1">
            <a:spLocks noChangeArrowheads="1"/>
          </p:cNvSpPr>
          <p:nvPr/>
        </p:nvSpPr>
        <p:spPr bwMode="auto">
          <a:xfrm>
            <a:off x="152400" y="3395663"/>
            <a:ext cx="205581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Left precentral gyrus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952500" y="3924300"/>
            <a:ext cx="533400" cy="3048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163" name="Picture 11" descr="Picture 1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43400" y="4737100"/>
            <a:ext cx="228600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4" name="Picture 12" descr="Picture 1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57400" y="5181600"/>
            <a:ext cx="2386013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5" name="TextBox 15"/>
          <p:cNvSpPr txBox="1">
            <a:spLocks noChangeArrowheads="1"/>
          </p:cNvSpPr>
          <p:nvPr/>
        </p:nvSpPr>
        <p:spPr bwMode="auto">
          <a:xfrm>
            <a:off x="52388" y="169863"/>
            <a:ext cx="3889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a)</a:t>
            </a:r>
          </a:p>
        </p:txBody>
      </p:sp>
      <p:sp>
        <p:nvSpPr>
          <p:cNvPr id="49166" name="TextBox 18"/>
          <p:cNvSpPr txBox="1">
            <a:spLocks noChangeArrowheads="1"/>
          </p:cNvSpPr>
          <p:nvPr/>
        </p:nvSpPr>
        <p:spPr bwMode="auto">
          <a:xfrm>
            <a:off x="107950" y="3810000"/>
            <a:ext cx="390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</a:rPr>
              <a:t>b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5800" y="4419600"/>
            <a:ext cx="21336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168" name="TextBox 21"/>
          <p:cNvSpPr txBox="1">
            <a:spLocks noChangeArrowheads="1"/>
          </p:cNvSpPr>
          <p:nvPr/>
        </p:nvSpPr>
        <p:spPr bwMode="auto">
          <a:xfrm>
            <a:off x="4348163" y="4356100"/>
            <a:ext cx="3762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</a:rPr>
              <a:t>c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pic>
        <p:nvPicPr>
          <p:cNvPr id="49169" name="Picture 13" descr="Picture 8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48200" y="76200"/>
            <a:ext cx="1781175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70" name="Picture 14" descr="Picture 9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35750" y="169863"/>
            <a:ext cx="2508250" cy="188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71" name="TextBox 29"/>
          <p:cNvSpPr txBox="1">
            <a:spLocks noChangeArrowheads="1"/>
          </p:cNvSpPr>
          <p:nvPr/>
        </p:nvSpPr>
        <p:spPr bwMode="auto">
          <a:xfrm>
            <a:off x="4800600" y="1752600"/>
            <a:ext cx="1230313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Subcortical segmentation</a:t>
            </a:r>
          </a:p>
        </p:txBody>
      </p:sp>
      <p:sp>
        <p:nvSpPr>
          <p:cNvPr id="49172" name="TextBox 16"/>
          <p:cNvSpPr txBox="1">
            <a:spLocks noChangeArrowheads="1"/>
          </p:cNvSpPr>
          <p:nvPr/>
        </p:nvSpPr>
        <p:spPr bwMode="auto">
          <a:xfrm>
            <a:off x="5943600" y="152400"/>
            <a:ext cx="1470025" cy="2619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Left precentral gyrus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858000" y="457200"/>
            <a:ext cx="762000" cy="3048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6248400" y="455613"/>
            <a:ext cx="128588" cy="1539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175" name="TextBox 29"/>
          <p:cNvSpPr txBox="1">
            <a:spLocks noChangeArrowheads="1"/>
          </p:cNvSpPr>
          <p:nvPr/>
        </p:nvSpPr>
        <p:spPr bwMode="auto">
          <a:xfrm>
            <a:off x="7391400" y="1916113"/>
            <a:ext cx="515938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Cortical parcellation</a:t>
            </a:r>
          </a:p>
        </p:txBody>
      </p:sp>
      <p:sp>
        <p:nvSpPr>
          <p:cNvPr id="49176" name="TextBox 43"/>
          <p:cNvSpPr txBox="1">
            <a:spLocks noChangeArrowheads="1"/>
          </p:cNvSpPr>
          <p:nvPr/>
        </p:nvSpPr>
        <p:spPr bwMode="auto">
          <a:xfrm>
            <a:off x="3422650" y="2438400"/>
            <a:ext cx="2779527" cy="1523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       </a:t>
            </a:r>
            <a:r>
              <a:rPr lang="en-US" sz="2800" dirty="0">
                <a:solidFill>
                  <a:schemeClr val="bg1"/>
                </a:solidFill>
              </a:rPr>
              <a:t>Multimodal</a:t>
            </a:r>
          </a:p>
          <a:p>
            <a:r>
              <a:rPr lang="en-US" sz="900" dirty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 MR </a:t>
            </a:r>
            <a:r>
              <a:rPr lang="en-US" sz="2800" dirty="0" smtClean="0">
                <a:solidFill>
                  <a:schemeClr val="bg1"/>
                </a:solidFill>
              </a:rPr>
              <a:t>imaging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177" name="TextBox 44"/>
          <p:cNvSpPr txBox="1">
            <a:spLocks noChangeArrowheads="1"/>
          </p:cNvSpPr>
          <p:nvPr/>
        </p:nvSpPr>
        <p:spPr bwMode="auto">
          <a:xfrm>
            <a:off x="3200400" y="4267200"/>
            <a:ext cx="5572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DTI</a:t>
            </a:r>
          </a:p>
        </p:txBody>
      </p:sp>
      <p:sp>
        <p:nvSpPr>
          <p:cNvPr id="49178" name="TextBox 46"/>
          <p:cNvSpPr txBox="1">
            <a:spLocks noChangeArrowheads="1"/>
          </p:cNvSpPr>
          <p:nvPr/>
        </p:nvSpPr>
        <p:spPr bwMode="auto">
          <a:xfrm>
            <a:off x="1066800" y="152400"/>
            <a:ext cx="1158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3D anatomy</a:t>
            </a:r>
          </a:p>
        </p:txBody>
      </p:sp>
      <p:pic>
        <p:nvPicPr>
          <p:cNvPr id="49179" name="Picture 37" descr="Picture 4.pn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59588" y="4165600"/>
            <a:ext cx="2208212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0" name="Picture 38" descr="Picture 5.pn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478838" y="3892550"/>
            <a:ext cx="588962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1" name="Picture 39" descr="Picture 6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878638" y="5099050"/>
            <a:ext cx="21891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82" name="Picture 40" descr="Picture 7.png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8478838" y="4848225"/>
            <a:ext cx="588962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83" name="TextBox 41"/>
          <p:cNvSpPr txBox="1">
            <a:spLocks noChangeArrowheads="1"/>
          </p:cNvSpPr>
          <p:nvPr/>
        </p:nvSpPr>
        <p:spPr bwMode="auto">
          <a:xfrm>
            <a:off x="6553200" y="3810000"/>
            <a:ext cx="3905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</a:rPr>
              <a:t>e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grpSp>
        <p:nvGrpSpPr>
          <p:cNvPr id="49184" name="Group 53"/>
          <p:cNvGrpSpPr>
            <a:grpSpLocks/>
          </p:cNvGrpSpPr>
          <p:nvPr/>
        </p:nvGrpSpPr>
        <p:grpSpPr bwMode="auto">
          <a:xfrm>
            <a:off x="6477000" y="2286000"/>
            <a:ext cx="2590800" cy="1482725"/>
            <a:chOff x="6773255" y="2514600"/>
            <a:chExt cx="2284119" cy="1254769"/>
          </a:xfrm>
        </p:grpSpPr>
        <p:pic>
          <p:nvPicPr>
            <p:cNvPr id="49202" name="Picture 34" descr="Picture 2.png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780376" y="2549890"/>
              <a:ext cx="1128757" cy="1219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35" descr="Picture 3.png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7963038" y="2562960"/>
              <a:ext cx="1094336" cy="1205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204" name="TextBox 36"/>
            <p:cNvSpPr txBox="1">
              <a:spLocks noChangeArrowheads="1"/>
            </p:cNvSpPr>
            <p:nvPr/>
          </p:nvSpPr>
          <p:spPr bwMode="auto">
            <a:xfrm>
              <a:off x="6773255" y="2514600"/>
              <a:ext cx="343758" cy="312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 err="1">
                  <a:solidFill>
                    <a:srgbClr val="808080"/>
                  </a:solidFill>
                </a:rPr>
                <a:t>d</a:t>
              </a:r>
              <a:r>
                <a:rPr lang="en-US" dirty="0">
                  <a:solidFill>
                    <a:srgbClr val="808080"/>
                  </a:solidFill>
                </a:rPr>
                <a:t>)</a:t>
              </a:r>
            </a:p>
          </p:txBody>
        </p:sp>
        <p:sp>
          <p:nvSpPr>
            <p:cNvPr id="49205" name="TextBox 47"/>
            <p:cNvSpPr txBox="1">
              <a:spLocks noChangeArrowheads="1"/>
            </p:cNvSpPr>
            <p:nvPr/>
          </p:nvSpPr>
          <p:spPr bwMode="auto">
            <a:xfrm>
              <a:off x="7445054" y="2514600"/>
              <a:ext cx="391682" cy="253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PWI</a:t>
              </a:r>
            </a:p>
          </p:txBody>
        </p:sp>
      </p:grpSp>
      <p:sp>
        <p:nvSpPr>
          <p:cNvPr id="49185" name="TextBox 48"/>
          <p:cNvSpPr txBox="1">
            <a:spLocks noChangeArrowheads="1"/>
          </p:cNvSpPr>
          <p:nvPr/>
        </p:nvSpPr>
        <p:spPr bwMode="auto">
          <a:xfrm>
            <a:off x="7086600" y="4830763"/>
            <a:ext cx="13049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Ischemic region:</a:t>
            </a:r>
          </a:p>
        </p:txBody>
      </p:sp>
      <p:sp>
        <p:nvSpPr>
          <p:cNvPr id="49186" name="TextBox 53"/>
          <p:cNvSpPr txBox="1">
            <a:spLocks noChangeArrowheads="1"/>
          </p:cNvSpPr>
          <p:nvPr/>
        </p:nvSpPr>
        <p:spPr bwMode="auto">
          <a:xfrm>
            <a:off x="6553200" y="5486400"/>
            <a:ext cx="32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808080"/>
                </a:solidFill>
              </a:rPr>
              <a:t>f</a:t>
            </a:r>
            <a:r>
              <a:rPr lang="en-US" dirty="0">
                <a:solidFill>
                  <a:srgbClr val="808080"/>
                </a:solidFill>
              </a:rPr>
              <a:t>)</a:t>
            </a:r>
          </a:p>
        </p:txBody>
      </p:sp>
      <p:grpSp>
        <p:nvGrpSpPr>
          <p:cNvPr id="49187" name="Group 54"/>
          <p:cNvGrpSpPr>
            <a:grpSpLocks/>
          </p:cNvGrpSpPr>
          <p:nvPr/>
        </p:nvGrpSpPr>
        <p:grpSpPr bwMode="auto">
          <a:xfrm>
            <a:off x="6629400" y="5792788"/>
            <a:ext cx="2438400" cy="835025"/>
            <a:chOff x="6962211" y="5793413"/>
            <a:chExt cx="2105589" cy="682816"/>
          </a:xfrm>
        </p:grpSpPr>
        <p:pic>
          <p:nvPicPr>
            <p:cNvPr id="49194" name="Picture 49" descr="Picture 11.png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8556240" y="5793413"/>
              <a:ext cx="511560" cy="68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95" name="Picture 50" descr="Picture 10.png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8062483" y="5793413"/>
              <a:ext cx="492570" cy="68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96" name="Picture 51" descr="Picture 9.png"/>
            <p:cNvPicPr>
              <a:picLocks noChangeAspect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7536679" y="5793413"/>
              <a:ext cx="505626" cy="68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97" name="Picture 52" descr="Picture 8.png"/>
            <p:cNvPicPr>
              <a:picLocks noChangeAspect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7007314" y="5793413"/>
              <a:ext cx="522243" cy="68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98" name="TextBox 54"/>
            <p:cNvSpPr txBox="1">
              <a:spLocks noChangeArrowheads="1"/>
            </p:cNvSpPr>
            <p:nvPr/>
          </p:nvSpPr>
          <p:spPr bwMode="auto">
            <a:xfrm>
              <a:off x="6962211" y="6287478"/>
              <a:ext cx="391977" cy="188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rCBF</a:t>
              </a:r>
            </a:p>
          </p:txBody>
        </p:sp>
        <p:sp>
          <p:nvSpPr>
            <p:cNvPr id="49199" name="TextBox 55"/>
            <p:cNvSpPr txBox="1">
              <a:spLocks noChangeArrowheads="1"/>
            </p:cNvSpPr>
            <p:nvPr/>
          </p:nvSpPr>
          <p:spPr bwMode="auto">
            <a:xfrm>
              <a:off x="7472585" y="6287478"/>
              <a:ext cx="414156" cy="188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rCBV</a:t>
              </a:r>
            </a:p>
          </p:txBody>
        </p:sp>
        <p:sp>
          <p:nvSpPr>
            <p:cNvPr id="49200" name="TextBox 56"/>
            <p:cNvSpPr txBox="1">
              <a:spLocks noChangeArrowheads="1"/>
            </p:cNvSpPr>
            <p:nvPr/>
          </p:nvSpPr>
          <p:spPr bwMode="auto">
            <a:xfrm>
              <a:off x="8025688" y="6287478"/>
              <a:ext cx="395627" cy="188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rMTT</a:t>
              </a:r>
            </a:p>
          </p:txBody>
        </p:sp>
        <p:sp>
          <p:nvSpPr>
            <p:cNvPr id="49201" name="TextBox 57"/>
            <p:cNvSpPr txBox="1">
              <a:spLocks noChangeArrowheads="1"/>
            </p:cNvSpPr>
            <p:nvPr/>
          </p:nvSpPr>
          <p:spPr bwMode="auto">
            <a:xfrm>
              <a:off x="8511137" y="6287478"/>
              <a:ext cx="379081" cy="188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bg1"/>
                  </a:solidFill>
                </a:rPr>
                <a:t>rTTP</a:t>
              </a:r>
            </a:p>
          </p:txBody>
        </p:sp>
      </p:grpSp>
      <p:sp>
        <p:nvSpPr>
          <p:cNvPr id="49188" name="TextBox 44"/>
          <p:cNvSpPr txBox="1">
            <a:spLocks noChangeArrowheads="1"/>
          </p:cNvSpPr>
          <p:nvPr/>
        </p:nvSpPr>
        <p:spPr bwMode="auto">
          <a:xfrm>
            <a:off x="4852988" y="4430713"/>
            <a:ext cx="11080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TOF-MRA</a:t>
            </a:r>
          </a:p>
        </p:txBody>
      </p:sp>
      <p:sp>
        <p:nvSpPr>
          <p:cNvPr id="49189" name="TextBox 48"/>
          <p:cNvSpPr txBox="1">
            <a:spLocks noChangeArrowheads="1"/>
          </p:cNvSpPr>
          <p:nvPr/>
        </p:nvSpPr>
        <p:spPr bwMode="auto">
          <a:xfrm>
            <a:off x="6816725" y="3886200"/>
            <a:ext cx="10318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00"/>
                </a:solidFill>
              </a:rPr>
              <a:t>ICA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7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152400" y="38100"/>
            <a:ext cx="8458200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Vessels</a:t>
            </a:r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 </a:t>
            </a:r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– Flow – </a:t>
            </a:r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Perfusion </a:t>
            </a:r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- </a:t>
            </a:r>
            <a:r>
              <a:rPr lang="en-GB" sz="2800" dirty="0" smtClean="0">
                <a:solidFill>
                  <a:srgbClr val="FFFFFF"/>
                </a:solidFill>
                <a:latin typeface="Verdana" charset="0"/>
              </a:rPr>
              <a:t>Permeability</a:t>
            </a:r>
            <a:endParaRPr lang="en-GB" sz="2800" dirty="0">
              <a:solidFill>
                <a:srgbClr val="FFFFFF"/>
              </a:solidFill>
              <a:latin typeface="Verdana" charset="0"/>
            </a:endParaRP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1020763" y="2517775"/>
            <a:ext cx="17795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Verdana" charset="0"/>
              </a:rPr>
              <a:t>3D MRI data</a:t>
            </a:r>
          </a:p>
        </p:txBody>
      </p:sp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4768850" y="2103438"/>
            <a:ext cx="3114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Verdana" charset="0"/>
              </a:rPr>
              <a:t>The 3D vascular model</a:t>
            </a:r>
          </a:p>
        </p:txBody>
      </p:sp>
      <p:sp>
        <p:nvSpPr>
          <p:cNvPr id="47110" name="AutoShape 5"/>
          <p:cNvSpPr>
            <a:spLocks noChangeArrowheads="1"/>
          </p:cNvSpPr>
          <p:nvPr/>
        </p:nvSpPr>
        <p:spPr bwMode="auto">
          <a:xfrm>
            <a:off x="4506913" y="1681163"/>
            <a:ext cx="542925" cy="274637"/>
          </a:xfrm>
          <a:prstGeom prst="rightArrow">
            <a:avLst>
              <a:gd name="adj1" fmla="val 50000"/>
              <a:gd name="adj2" fmla="val 494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1" name="Picture 6" descr="Anim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400" y="1117600"/>
            <a:ext cx="3657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2" name="Picture 7" descr="Nowy obr_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7650" y="793750"/>
            <a:ext cx="3282950" cy="277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3" name="Text Box 8"/>
          <p:cNvSpPr txBox="1">
            <a:spLocks noChangeArrowheads="1"/>
          </p:cNvSpPr>
          <p:nvPr/>
        </p:nvSpPr>
        <p:spPr bwMode="auto">
          <a:xfrm>
            <a:off x="615950" y="6240463"/>
            <a:ext cx="3227388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000">
                <a:solidFill>
                  <a:srgbClr val="FFFFFF"/>
                </a:solidFill>
              </a:rPr>
              <a:t>with Marek Kocinski, Technical University of Lodz, PL</a:t>
            </a:r>
            <a:r>
              <a:rPr lang="nb-NO" sz="1400">
                <a:solidFill>
                  <a:srgbClr val="FFFFFF"/>
                </a:solidFill>
              </a:rPr>
              <a:t> </a:t>
            </a: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47114" name="Picture 9" descr="onetree_pulse_3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3571875"/>
            <a:ext cx="2820987" cy="265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5" name="Text Box 10"/>
          <p:cNvSpPr txBox="1">
            <a:spLocks noChangeArrowheads="1"/>
          </p:cNvSpPr>
          <p:nvPr/>
        </p:nvSpPr>
        <p:spPr bwMode="auto">
          <a:xfrm>
            <a:off x="531813" y="3243263"/>
            <a:ext cx="3576637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200">
                <a:solidFill>
                  <a:srgbClr val="FFFFFF"/>
                </a:solidFill>
              </a:rPr>
              <a:t>Modelling and simulation of drug delivery  </a:t>
            </a:r>
            <a:r>
              <a:rPr lang="nb-NO" sz="1000">
                <a:solidFill>
                  <a:srgbClr val="FFFFFF"/>
                </a:solidFill>
              </a:rPr>
              <a:t>(Kocinski)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47116" name="Rectangle 11"/>
          <p:cNvSpPr>
            <a:spLocks noChangeArrowheads="1"/>
          </p:cNvSpPr>
          <p:nvPr/>
        </p:nvSpPr>
        <p:spPr bwMode="auto">
          <a:xfrm>
            <a:off x="4079875" y="3830638"/>
            <a:ext cx="4930775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GB" sz="1200">
                <a:solidFill>
                  <a:srgbClr val="FFFFFF"/>
                </a:solidFill>
                <a:latin typeface="Verdana" charset="0"/>
              </a:rPr>
              <a:t>Closed tissue compartment modelling of vascular leakage</a:t>
            </a:r>
            <a:br>
              <a:rPr lang="en-GB" sz="1200">
                <a:solidFill>
                  <a:srgbClr val="FFFFFF"/>
                </a:solidFill>
                <a:latin typeface="Verdana" charset="0"/>
              </a:rPr>
            </a:br>
            <a:r>
              <a:rPr lang="en-GB" sz="1200">
                <a:solidFill>
                  <a:srgbClr val="FFFFFF"/>
                </a:solidFill>
                <a:latin typeface="Verdana" charset="0"/>
              </a:rPr>
              <a:t>assuming diffusive and convective transport</a:t>
            </a:r>
          </a:p>
        </p:txBody>
      </p:sp>
      <p:pic>
        <p:nvPicPr>
          <p:cNvPr id="47117" name="Picture 13" descr="/Users/mfyal/Undervisning/Bioinformatics_meeting_ntnu_2008/model_ns_br_br20051127_6_permT_1exp(min6)_closed_Outflows.avi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783263" y="4183063"/>
            <a:ext cx="2468562" cy="208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8" name="AutoShape 13"/>
          <p:cNvSpPr>
            <a:spLocks noChangeArrowheads="1"/>
          </p:cNvSpPr>
          <p:nvPr/>
        </p:nvSpPr>
        <p:spPr bwMode="auto">
          <a:xfrm>
            <a:off x="6453188" y="5983288"/>
            <a:ext cx="101600" cy="149225"/>
          </a:xfrm>
          <a:prstGeom prst="upArrow">
            <a:avLst>
              <a:gd name="adj1" fmla="val 50000"/>
              <a:gd name="adj2" fmla="val 36719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9" name="Text Box 14"/>
          <p:cNvSpPr txBox="1">
            <a:spLocks noChangeArrowheads="1"/>
          </p:cNvSpPr>
          <p:nvPr/>
        </p:nvSpPr>
        <p:spPr bwMode="auto">
          <a:xfrm>
            <a:off x="5929313" y="6262688"/>
            <a:ext cx="1279525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200" b="1">
                <a:solidFill>
                  <a:srgbClr val="FFFFFF"/>
                </a:solidFill>
              </a:rPr>
              <a:t>Bolus injection</a:t>
            </a: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47120" name="Text Box 15"/>
          <p:cNvSpPr txBox="1">
            <a:spLocks noChangeArrowheads="1"/>
          </p:cNvSpPr>
          <p:nvPr/>
        </p:nvSpPr>
        <p:spPr bwMode="auto">
          <a:xfrm>
            <a:off x="7639050" y="954088"/>
            <a:ext cx="10080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000" b="1"/>
              <a:t>Vessel</a:t>
            </a:r>
          </a:p>
          <a:p>
            <a:pPr eaLnBrk="0" hangingPunct="0"/>
            <a:r>
              <a:rPr lang="nb-NO" sz="1000" b="1"/>
              <a:t>segmentation</a:t>
            </a:r>
            <a:endParaRPr lang="en-US" sz="1000" b="1"/>
          </a:p>
        </p:txBody>
      </p:sp>
      <p:sp>
        <p:nvSpPr>
          <p:cNvPr id="47121" name="Text Box 16"/>
          <p:cNvSpPr txBox="1">
            <a:spLocks noChangeArrowheads="1"/>
          </p:cNvSpPr>
          <p:nvPr/>
        </p:nvSpPr>
        <p:spPr bwMode="auto">
          <a:xfrm>
            <a:off x="8308975" y="4525963"/>
            <a:ext cx="87471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nb-NO" sz="1000">
                <a:solidFill>
                  <a:srgbClr val="FFFFFF"/>
                </a:solidFill>
              </a:rPr>
              <a:t>COMSOL</a:t>
            </a:r>
          </a:p>
          <a:p>
            <a:pPr eaLnBrk="0" hangingPunct="0"/>
            <a:r>
              <a:rPr lang="nb-NO" sz="1000">
                <a:solidFill>
                  <a:srgbClr val="FFFFFF"/>
                </a:solidFill>
              </a:rPr>
              <a:t>Multiphysics</a:t>
            </a:r>
            <a:endParaRPr lang="en-US"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7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711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084387"/>
            <a:ext cx="2513013" cy="3303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3025" y="0"/>
            <a:ext cx="9070975" cy="1262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3888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sz="3600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Segmenting</a:t>
            </a:r>
            <a:r>
              <a:rPr lang="nb-NO" sz="3600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</a:t>
            </a:r>
            <a:r>
              <a:rPr lang="nb-NO" sz="3600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tubular</a:t>
            </a:r>
            <a:r>
              <a:rPr lang="nb-NO" sz="3600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</a:t>
            </a:r>
            <a:r>
              <a:rPr lang="nb-NO" sz="3600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structures</a:t>
            </a:r>
            <a:r>
              <a:rPr lang="nb-NO" sz="4400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/>
            </a:r>
            <a:br>
              <a:rPr lang="nb-NO" sz="4400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</a:br>
            <a:endParaRPr lang="nb-NO" sz="2400" dirty="0">
              <a:solidFill>
                <a:srgbClr val="000000"/>
              </a:solidFill>
              <a:ea typeface="MS Gothic" charset="0"/>
              <a:cs typeface="MS Gothic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358899"/>
            <a:ext cx="3419475" cy="10795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800225" y="2309812"/>
            <a:ext cx="1588" cy="36036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3350" y="914400"/>
            <a:ext cx="1619250" cy="360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08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Vessels</a:t>
            </a:r>
            <a:r>
              <a:rPr lang="nb-NO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</a:t>
            </a:r>
            <a:r>
              <a:rPr lang="nb-NO" dirty="0">
                <a:solidFill>
                  <a:srgbClr val="000000"/>
                </a:solidFill>
                <a:ea typeface="MS Gothic" charset="0"/>
                <a:cs typeface="MS Gothic" charset="0"/>
              </a:rPr>
              <a:t>(MRI)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239000" y="2232025"/>
            <a:ext cx="1549400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08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Fibers </a:t>
            </a:r>
            <a:r>
              <a:rPr lang="nb-NO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(</a:t>
            </a:r>
            <a:r>
              <a:rPr lang="nb-NO" dirty="0">
                <a:solidFill>
                  <a:srgbClr val="000000"/>
                </a:solidFill>
                <a:ea typeface="MS Gothic" charset="0"/>
                <a:cs typeface="MS Gothic" charset="0"/>
              </a:rPr>
              <a:t>DTI)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853238" y="6400800"/>
            <a:ext cx="2519362" cy="360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554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sz="1100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Staempfli</a:t>
            </a:r>
            <a:r>
              <a:rPr lang="nb-NO" sz="1100" dirty="0">
                <a:solidFill>
                  <a:srgbClr val="000000"/>
                </a:solidFill>
                <a:ea typeface="MS Gothic" charset="0"/>
                <a:cs typeface="MS Gothic" charset="0"/>
              </a:rPr>
              <a:t> et al, </a:t>
            </a:r>
            <a:r>
              <a:rPr lang="nb-NO" sz="1100" dirty="0" err="1">
                <a:solidFill>
                  <a:srgbClr val="000000"/>
                </a:solidFill>
                <a:ea typeface="MS Gothic" charset="0"/>
                <a:cs typeface="MS Gothic" charset="0"/>
              </a:rPr>
              <a:t>Neuroimage</a:t>
            </a:r>
            <a:r>
              <a:rPr lang="nb-NO" sz="1100" dirty="0">
                <a:solidFill>
                  <a:srgbClr val="000000"/>
                </a:solidFill>
                <a:ea typeface="MS Gothic" charset="0"/>
                <a:cs typeface="MS Gothic" charset="0"/>
              </a:rPr>
              <a:t> 2006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962400" y="1143000"/>
            <a:ext cx="1619250" cy="346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608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dirty="0" err="1" smtClean="0">
                <a:solidFill>
                  <a:srgbClr val="000000"/>
                </a:solidFill>
                <a:ea typeface="MS Gothic" charset="0"/>
                <a:cs typeface="MS Gothic" charset="0"/>
              </a:rPr>
              <a:t>Bowel</a:t>
            </a:r>
            <a:endParaRPr lang="nb-NO" dirty="0" smtClean="0">
              <a:solidFill>
                <a:srgbClr val="000000"/>
              </a:solidFill>
              <a:ea typeface="MS Gothic" charset="0"/>
              <a:cs typeface="MS Gothic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dirty="0" smtClean="0">
                <a:solidFill>
                  <a:srgbClr val="000000"/>
                </a:solidFill>
                <a:ea typeface="MS Gothic" charset="0"/>
                <a:cs typeface="MS Gothic" charset="0"/>
              </a:rPr>
              <a:t>  (</a:t>
            </a:r>
            <a:r>
              <a:rPr lang="nb-NO" dirty="0">
                <a:solidFill>
                  <a:srgbClr val="000000"/>
                </a:solidFill>
                <a:ea typeface="MS Gothic" charset="0"/>
                <a:cs typeface="MS Gothic" charset="0"/>
              </a:rPr>
              <a:t>CT)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6404" y="990600"/>
            <a:ext cx="2022442" cy="1447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3" name="Line 12"/>
          <p:cNvSpPr>
            <a:spLocks noChangeShapeType="1"/>
          </p:cNvSpPr>
          <p:nvPr/>
        </p:nvSpPr>
        <p:spPr bwMode="auto">
          <a:xfrm flipH="1">
            <a:off x="5448300" y="2444750"/>
            <a:ext cx="363538" cy="360362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00338" y="3930650"/>
            <a:ext cx="1260475" cy="2370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39863" y="3930650"/>
            <a:ext cx="1260475" cy="2370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9388" y="3930650"/>
            <a:ext cx="1260475" cy="2370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900113" y="6369050"/>
            <a:ext cx="2700337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554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sz="1050">
                <a:solidFill>
                  <a:srgbClr val="000000"/>
                </a:solidFill>
                <a:ea typeface="MS Gothic" charset="0"/>
                <a:cs typeface="MS Gothic" charset="0"/>
              </a:rPr>
              <a:t>Vascular modeling toolkit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5089525" y="4424362"/>
            <a:ext cx="182563" cy="360363"/>
          </a:xfrm>
          <a:prstGeom prst="line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4191000" y="6224587"/>
            <a:ext cx="1800225" cy="2603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55440" rIns="90000" bIns="45000">
            <a:prstTxWarp prst="textNoShape">
              <a:avLst/>
            </a:prstTxWarp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nb-NO" sz="1050">
                <a:solidFill>
                  <a:srgbClr val="000000"/>
                </a:solidFill>
                <a:ea typeface="MS Gothic" charset="0"/>
                <a:cs typeface="MS Gothic" charset="0"/>
              </a:rPr>
              <a:t>Franaszek et al, 2006</a:t>
            </a:r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9388" y="2670175"/>
            <a:ext cx="3419475" cy="1079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27058" y="4800600"/>
            <a:ext cx="1248230" cy="1423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27825" y="2667000"/>
            <a:ext cx="2339975" cy="37798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696200" y="838200"/>
            <a:ext cx="1356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 Are </a:t>
            </a:r>
            <a:r>
              <a:rPr lang="en-US" sz="1200" dirty="0" err="1" smtClean="0"/>
              <a:t>Losnegård</a:t>
            </a:r>
            <a:r>
              <a:rPr lang="en-US" sz="1200" dirty="0" smtClean="0"/>
              <a:t> ] 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6474</TotalTime>
  <Words>1982</Words>
  <Application>Microsoft Macintosh PowerPoint</Application>
  <PresentationFormat>On-screen Show (4:3)</PresentationFormat>
  <Paragraphs>450</Paragraphs>
  <Slides>43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ArialMT</vt:lpstr>
      <vt:lpstr>Calibri</vt:lpstr>
      <vt:lpstr>Courier</vt:lpstr>
      <vt:lpstr>DejaVu Sans</vt:lpstr>
      <vt:lpstr>ITCFranklinGothicStd</vt:lpstr>
      <vt:lpstr>MS Gothic</vt:lpstr>
      <vt:lpstr>ＭＳ Ｐゴシック</vt:lpstr>
      <vt:lpstr>Times New Roman</vt:lpstr>
      <vt:lpstr>Verdana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UiB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Arvid Lundervold</dc:creator>
  <cp:lastModifiedBy>Arvid Lundervold</cp:lastModifiedBy>
  <cp:revision>718</cp:revision>
  <cp:lastPrinted>2011-03-10T09:46:19Z</cp:lastPrinted>
  <dcterms:created xsi:type="dcterms:W3CDTF">2011-03-10T09:45:31Z</dcterms:created>
  <dcterms:modified xsi:type="dcterms:W3CDTF">2016-09-25T15:46:01Z</dcterms:modified>
</cp:coreProperties>
</file>